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92" r:id="rId5"/>
    <p:sldId id="256" r:id="rId6"/>
    <p:sldId id="258" r:id="rId7"/>
    <p:sldId id="273" r:id="rId8"/>
    <p:sldId id="267" r:id="rId9"/>
    <p:sldId id="294" r:id="rId10"/>
    <p:sldId id="259" r:id="rId11"/>
    <p:sldId id="268" r:id="rId12"/>
    <p:sldId id="270" r:id="rId13"/>
    <p:sldId id="272" r:id="rId14"/>
    <p:sldId id="275" r:id="rId15"/>
    <p:sldId id="286" r:id="rId16"/>
    <p:sldId id="280" r:id="rId17"/>
    <p:sldId id="291" r:id="rId18"/>
    <p:sldId id="288" r:id="rId19"/>
    <p:sldId id="289" r:id="rId20"/>
    <p:sldId id="262" r:id="rId21"/>
    <p:sldId id="287" r:id="rId22"/>
    <p:sldId id="281" r:id="rId23"/>
    <p:sldId id="282" r:id="rId24"/>
    <p:sldId id="283" r:id="rId25"/>
    <p:sldId id="285" r:id="rId26"/>
    <p:sldId id="284" r:id="rId27"/>
    <p:sldId id="261" r:id="rId28"/>
    <p:sldId id="290" r:id="rId29"/>
    <p:sldId id="263" r:id="rId30"/>
    <p:sldId id="293" r:id="rId31"/>
    <p:sldId id="265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D"/>
    <a:srgbClr val="FF800E"/>
    <a:srgbClr val="FFFFFF"/>
    <a:srgbClr val="3F3F3F"/>
    <a:srgbClr val="F0F0F0"/>
    <a:srgbClr val="9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94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D9A6-17D3-4128-AD37-423942BD3499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A2766-7625-4458-933B-D4F2F50DF1D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793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474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82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arquitectura de control se puede dividir de la siguiente manera:</a:t>
            </a:r>
          </a:p>
          <a:p>
            <a:r>
              <a:rPr lang="es-ES" dirty="0"/>
              <a:t>Tenemos una instancia en la nube que ejecuta un servidor web basado en Node-Red.</a:t>
            </a:r>
          </a:p>
          <a:p>
            <a:r>
              <a:rPr lang="es-ES" dirty="0"/>
              <a:t>Este servidor es el encargado de generar el panel de control con el que el usuario puede controlar el huerto de forma remóta.</a:t>
            </a:r>
          </a:p>
          <a:p>
            <a:endParaRPr lang="es-ES" dirty="0"/>
          </a:p>
          <a:p>
            <a:r>
              <a:rPr lang="es-ES" dirty="0"/>
              <a:t>Además, este servidor se encarga de controlar cuando se realiza que acción y que momento.</a:t>
            </a:r>
          </a:p>
          <a:p>
            <a:r>
              <a:rPr lang="es-ES" dirty="0"/>
              <a:t>Para ello este se mantiene en comunicación con los ESP32 que controlan y monitorizan el huerto localmente.</a:t>
            </a:r>
          </a:p>
          <a:p>
            <a:r>
              <a:rPr lang="es-ES" dirty="0"/>
              <a:t>El protocólo de comunicación es e MQTT. Este protocolo extremadamente libiano y con bajo tráfico de datos.</a:t>
            </a:r>
          </a:p>
          <a:p>
            <a:r>
              <a:rPr lang="es-ES" dirty="0"/>
              <a:t>Estas caraterísticas son resultado de la filosofía del protocolo, que está basado en un modelo suspcriptor-publicador por eventos.</a:t>
            </a:r>
          </a:p>
          <a:p>
            <a:endParaRPr lang="es-ES" dirty="0"/>
          </a:p>
          <a:p>
            <a:r>
              <a:rPr lang="es-ES" dirty="0"/>
              <a:t>El protocolo MQTT diferencia dos tipos de entidades dentro de la red, los clientes y el broker.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Mientras el broker es el encargado de gestionar los datos que se publican, los clientes son los encargados de leer y publicar los mensajes.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Este modelo permite que cada dispositivo reciba unicamente los mensajes que le interese, reduciendo de esta forma el tráfico de datos entre elementos.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Protocolo basado en eventos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Arquitectura suscriptor – publicador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Protocolo muy libiano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Bajo tráfico de datos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18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esta diapositiva se puede ver la estructura de la red de comunicaciones.</a:t>
            </a:r>
          </a:p>
          <a:p>
            <a:r>
              <a:rPr lang="es-ES" dirty="0"/>
              <a:t>En la red local tenemos los controladores que manipulan directamente el huerto.</a:t>
            </a:r>
          </a:p>
          <a:p>
            <a:r>
              <a:rPr lang="es-ES" dirty="0"/>
              <a:t>Dentro de esta red local tenemos un router que habilita el acceso a internet a los controladores.</a:t>
            </a:r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Dentras de internet, está el broker soportado por Amazon web servic. </a:t>
            </a:r>
          </a:p>
          <a:p>
            <a:pPr marL="0" indent="0">
              <a:buFontTx/>
              <a:buNone/>
            </a:pPr>
            <a:r>
              <a:rPr lang="es-ES" dirty="0"/>
              <a:t>Este broker como se ha dicho anteriormente actua como intermediario dentro de la red MQTT. </a:t>
            </a:r>
          </a:p>
          <a:p>
            <a:pPr marL="0" indent="0">
              <a:buFontTx/>
              <a:buNone/>
            </a:pPr>
            <a:r>
              <a:rPr lang="es-ES" dirty="0"/>
              <a:t>De modo que a través de este broker el servidor Node-red es capaz de interactuar remotamente con los controladores y por lo tanto con el huerto.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Uno de los objetivos es poder acceder a Node-red desde cualquier punto. </a:t>
            </a:r>
          </a:p>
          <a:p>
            <a:pPr marL="0" indent="0">
              <a:buFontTx/>
              <a:buNone/>
            </a:pPr>
            <a:r>
              <a:rPr lang="es-ES" dirty="0"/>
              <a:t>Para ello se plantearon varias opciones, pero se acabó optando por hacer público el acceso al puerto bajo una encriptación TLS y bajo un acceso basado en usuario y contraseña.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Esta configuación ofrece un nivel se seguridad suficiente para lo que se necesita.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122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menú podemos acceder al visualizador de la camara del prototipo.</a:t>
            </a:r>
          </a:p>
          <a:p>
            <a:r>
              <a:rPr lang="es-ES" dirty="0"/>
              <a:t>En este diseño se implementó una cámara en el exterior desde la que se puede hacer fotos del huerto, pues es simpre más </a:t>
            </a:r>
          </a:p>
          <a:p>
            <a:r>
              <a:rPr lang="es-ES" dirty="0"/>
              <a:t>Confortable ver una foto en tiempo real que números y leds.</a:t>
            </a:r>
          </a:p>
          <a:p>
            <a:endParaRPr lang="es-ES" dirty="0"/>
          </a:p>
          <a:p>
            <a:r>
              <a:rPr lang="es-ES" dirty="0"/>
              <a:t>El envío de la foto se realiza mediante el protocolo mqtt. </a:t>
            </a:r>
          </a:p>
          <a:p>
            <a:r>
              <a:rPr lang="es-ES" dirty="0"/>
              <a:t>Este protocolo está pensado para enviar paquetes de datos pequeños, lo que dificulta el envío de fotos.</a:t>
            </a:r>
          </a:p>
          <a:p>
            <a:r>
              <a:rPr lang="es-ES" dirty="0"/>
              <a:t>Sin embargo, existe una solución para este inconveniente. </a:t>
            </a:r>
          </a:p>
          <a:p>
            <a:r>
              <a:rPr lang="es-ES" dirty="0"/>
              <a:t>Se empleó una funcionalidad del protocolo que permite encapsular la fotografía en muchos paquetes. </a:t>
            </a:r>
          </a:p>
          <a:p>
            <a:r>
              <a:rPr lang="es-ES" dirty="0"/>
              <a:t>De tal forma que el receptor puede recibir todos los paquetes, reorganizarlos y juntarlos para mostrar la fotografía original.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092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menú se muestran varios parámetros sobre el funcionamiento del huerto.</a:t>
            </a:r>
          </a:p>
          <a:p>
            <a:r>
              <a:rPr lang="es-ES" dirty="0"/>
              <a:t>Se muestra el consumo y generación del prototipo en tiempo real, así como el voltaje de funcionamiento de los mismo.</a:t>
            </a:r>
          </a:p>
          <a:p>
            <a:r>
              <a:rPr lang="es-ES" dirty="0"/>
              <a:t>Este panel facilita al usuario la compresión del estado actual del sistema, así como una monitorización del mismo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2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Siguiendo con la funcionalidad del panel remóto, nos encontramos con el panel de control.</a:t>
            </a:r>
          </a:p>
          <a:p>
            <a:r>
              <a:rPr lang="es-ES" dirty="0"/>
              <a:t>Este permite la manipulación y actuación de todos los parámetros y actuadores relavantes en el sistema.</a:t>
            </a:r>
          </a:p>
          <a:p>
            <a:endParaRPr lang="es-ES" dirty="0"/>
          </a:p>
          <a:p>
            <a:r>
              <a:rPr lang="es-ES" dirty="0"/>
              <a:t>Como se puede ver en la parte superior, tenemos varios interruptores que permiten activar y desactivar las bombas, las electroválvulas y el calentador.</a:t>
            </a:r>
          </a:p>
          <a:p>
            <a:r>
              <a:rPr lang="es-ES" dirty="0"/>
              <a:t>Además de leds que indican el estado actual de dichos actuadores.</a:t>
            </a:r>
          </a:p>
          <a:p>
            <a:r>
              <a:rPr lang="es-ES" dirty="0"/>
              <a:t>En la parte media podemos encontrar un ínterruptor para enceder o apagar el modo automático del huerto, así como sliders y configuraciones de los parametros de control. Entre estos están los límites de control del pH y electroconductividad, o el valor de la temperatura objetivo.</a:t>
            </a:r>
          </a:p>
          <a:p>
            <a:endParaRPr lang="es-ES" dirty="0"/>
          </a:p>
          <a:p>
            <a:r>
              <a:rPr lang="es-ES" dirty="0"/>
              <a:t>Finalmente, en la parte inferior está en el resto de los parámetros ajustables como los tiempos de muestreo de datos y funcionamiento de las bombas.</a:t>
            </a:r>
          </a:p>
          <a:p>
            <a:r>
              <a:rPr lang="es-ES" dirty="0"/>
              <a:t>O tambíen los parametros de control del controlador digital.</a:t>
            </a:r>
          </a:p>
          <a:p>
            <a:endParaRPr lang="es-ES" dirty="0"/>
          </a:p>
          <a:p>
            <a:r>
              <a:rPr lang="es-ES" dirty="0"/>
              <a:t>Este panel ofrece una interfaz intuitiva y funcional al usuario con la que puede controlar en su totalidad el huerto hidropónico.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65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28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fin último del TFG es aprender a desarrollar un proyecto en solitario y demostrar que ha habido una adquisición optima de los conocimientos impartidos durante la carrera.</a:t>
            </a:r>
          </a:p>
          <a:p>
            <a:endParaRPr lang="es-ES" dirty="0"/>
          </a:p>
          <a:p>
            <a:r>
              <a:rPr lang="es-ES" dirty="0"/>
              <a:t>Dados el proyecto presentado, he logrado aprender muchos conceptos relacionados con la hidroponía y se ha logrado desarrollar un huerto hidropónico con éxito. pero he aprendido aún más sobre el desarrollo de projectos, pues durante este proyecto he tenido de buscar productos y contactar con proveedores.</a:t>
            </a:r>
          </a:p>
          <a:p>
            <a:endParaRPr lang="es-ES" dirty="0"/>
          </a:p>
          <a:p>
            <a:r>
              <a:rPr lang="es-ES" dirty="0"/>
              <a:t>No solo eso, sino también he tenido la oportunidad de experimentar todas las fases de un proyecto desde la fase de desarrollo hasta la fase de mantenimiento del prototipo y las adversidades que implica cada una de estas.</a:t>
            </a:r>
          </a:p>
          <a:p>
            <a:endParaRPr lang="es-ES" dirty="0"/>
          </a:p>
          <a:p>
            <a:r>
              <a:rPr lang="es-ES" dirty="0"/>
              <a:t>También he podido aplicar y profundizar en muchos conceptos de mi ingeniería, no solo a nivel teórico, sino a nivel práctico</a:t>
            </a:r>
          </a:p>
          <a:p>
            <a:endParaRPr lang="es-ES" dirty="0"/>
          </a:p>
          <a:p>
            <a:r>
              <a:rPr lang="es-ES" dirty="0"/>
              <a:t>Y finalmente he logrado finalizar el projecto con éxito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37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52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02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/>
              <a:t>Alta densidad de plantas en un espacio reducido</a:t>
            </a:r>
          </a:p>
          <a:p>
            <a:pPr>
              <a:lnSpc>
                <a:spcPct val="100000"/>
              </a:lnSpc>
            </a:pPr>
            <a:endParaRPr lang="es-ES" dirty="0"/>
          </a:p>
          <a:p>
            <a:pPr>
              <a:lnSpc>
                <a:spcPct val="100000"/>
              </a:lnSpc>
            </a:pPr>
            <a:r>
              <a:rPr lang="es-ES" dirty="0"/>
              <a:t>Mejor oxigenación de las raíces y por tanto más sabor </a:t>
            </a:r>
          </a:p>
          <a:p>
            <a:pPr>
              <a:lnSpc>
                <a:spcPct val="100000"/>
              </a:lnSpc>
            </a:pPr>
            <a:endParaRPr lang="es-ES" dirty="0"/>
          </a:p>
          <a:p>
            <a:pPr>
              <a:lnSpc>
                <a:spcPct val="100000"/>
              </a:lnSpc>
            </a:pPr>
            <a:r>
              <a:rPr lang="es-ES" dirty="0"/>
              <a:t>Crecimiento más rápido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51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Depósito de 1000L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Paneles de poliestireno expandido como aislante térmico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200" dirty="0"/>
              <a:t>Pallet de madera para estabilizar el conjunto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77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920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90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40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2766-7625-4458-933B-D4F2F50DF1D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9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56E6-55D2-8F01-FBF0-AAFFA2518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84F64-DD30-CA1E-491F-6467F6838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9A960-2814-DB3B-2331-CD90421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D27D8-7850-D4C7-FD16-576AFABF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5D36-A32E-9689-BB45-C7B4D74E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4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6A0D-F1AC-B88F-85C2-BA674EAC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2E35E-E4A6-A945-3F67-41DCC38E4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0A7DB-6AC6-0953-0783-40AD6212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166A-985C-F911-B77F-91EF73BF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6CB1-0D9D-98B7-4A8B-59BE3C18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33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3969B-95D9-1204-9263-C11B79E30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66F09-663D-2B95-54AF-479F51B1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76458-6E20-69BA-E112-F3BB181D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159B-F74C-64B9-D1A8-C32BC444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9C3D9-A00F-2B32-914E-94BACBA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11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48E6-7AC9-364E-2099-670C43D1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DD6E-5F50-40BB-6D86-1659DC93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B957D-6775-0758-D7CA-D618F92B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20CC3-0D99-52B4-8457-CE6FFC5F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246C-9265-3542-D904-4B965F3E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7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F007-A9C6-88B4-C332-A40E1158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4FA36-5E0E-6DD6-188B-BA0C49D0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5FC1F-7B81-D7AE-12B2-57C2E80F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A9498-37F7-2F6E-FCE1-42E0B234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82575-0451-FA64-65D9-C3D84A79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75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C90F-DBBA-AAC2-3E87-DD35E227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4F4A-C9A3-FA32-06F1-808333758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F97D-607D-E3EE-9C12-B8E4417CA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E8BF8-64AB-3A9E-D9A5-834FFE9F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12A4F-3C8F-B4B8-6109-60038E16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4AAF2-CA44-8C8C-CF3B-31EE8A00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00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4FE8-B3F9-800F-AAEC-5AF27D45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DF647-ACD7-882B-4E5F-A1CD149C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72AE5-1442-66F9-29D4-0A8525716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665-A152-D5D1-EF25-408DA0B56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92A97-0E7A-9D14-1864-2AADFCB73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14AA6-F453-075D-5005-437B167E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BB0D3-B2FC-1175-3FD6-4EA0D9F5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6F7B0-1302-4652-7F36-3491753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1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242F-515E-C2BB-0A10-36873887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33AFE-9AA9-EDB6-4FE4-E170A13A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DFC13-387D-241E-A2CF-C417C910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7A354-9EF4-F332-789F-A8CE5DCD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23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157B8-8974-76D6-38EF-7CA9EFD5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4DE36-0623-2D50-5A32-F4D00675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46D0-AB90-84D8-1052-7764B68F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19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08EF-79DB-8DFD-334F-C2AAD6C8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B2773-7578-7EFD-4446-D0C9A55D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FCCB6-785E-5058-FE08-E6164572E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609A8-CB4E-02DA-5840-3433F214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79809-8818-44F9-98C2-89787F3F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0B7F-4E21-DE61-28BD-11712463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21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45B8-0B19-4726-5CA0-F500C8F8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8515A-FC57-F698-96A9-4FA00CC37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E0C62-FED5-A811-2E20-95640B582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A0596-DCC5-1D56-F326-428298F1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36D01-AAE3-3F58-5D35-AB21268B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8F54-857B-2E56-0208-C67E24AE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31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A0291-6B1F-6C52-5AE8-90CB4E7C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200FC-DB1F-4598-F36D-6D407028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1871-43F8-D9AE-EE4B-999D96CCB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A1CBA-2787-49B7-B25F-33A8563489ED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2535-5E9E-5FBB-115B-DAFFA9DE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2E9E5-B0FF-184B-3EB8-DDE07B607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73560-C38F-4AFE-9EFA-198DC6962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17/06/relationships/model3d" Target="../media/model3d1.glb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4.jpe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17/06/relationships/model3d" Target="../media/model3d1.glb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8" name="Rectangle 112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Escasez de alimentos y de la Palabra de Dios">
            <a:extLst>
              <a:ext uri="{FF2B5EF4-FFF2-40B4-BE49-F238E27FC236}">
                <a16:creationId xmlns:a16="http://schemas.microsoft.com/office/drawing/2014/main" id="{C82586DD-CE18-E361-7347-B72E9EFDE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5" b="2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gradFill flip="none" rotWithShape="1">
            <a:gsLst>
              <a:gs pos="58000">
                <a:srgbClr val="3F3F3F"/>
              </a:gs>
              <a:gs pos="100000">
                <a:srgbClr val="3F3F3F">
                  <a:alpha val="0"/>
                  <a:lumMod val="0"/>
                </a:srgbClr>
              </a:gs>
            </a:gsLst>
            <a:lin ang="2700000" scaled="1"/>
            <a:tileRect/>
          </a:gradFill>
        </p:spPr>
      </p:pic>
      <p:sp>
        <p:nvSpPr>
          <p:cNvPr id="11269" name="Rectangle 112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5C150-546E-A020-DC97-597B5888D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431800"/>
            <a:ext cx="4743007" cy="614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3200" dirty="0"/>
              <a:t>“Para alimentar a una población mundial de 9.100 millones de personas en 2050, sería necesario aumentar la producción de alimentos en un 70% entre 2005/07 y 2050. La producción en los países en desarrollo casi tendría que duplicarse.” 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Organización de las naciones unidas para la comida y agricultura</a:t>
            </a:r>
          </a:p>
        </p:txBody>
      </p:sp>
    </p:spTree>
    <p:extLst>
      <p:ext uri="{BB962C8B-B14F-4D97-AF65-F5344CB8AC3E}">
        <p14:creationId xmlns:p14="http://schemas.microsoft.com/office/powerpoint/2010/main" val="14478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3"/>
    </mc:Choice>
    <mc:Fallback xmlns="">
      <p:transition spd="slow" advTm="657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1813-2658-9567-1B47-4104E8B4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6"/>
            <a:ext cx="10515600" cy="1325563"/>
          </a:xfrm>
        </p:spPr>
        <p:txBody>
          <a:bodyPr/>
          <a:lstStyle/>
          <a:p>
            <a:r>
              <a:rPr lang="es-ES" dirty="0"/>
              <a:t>Depósitos de control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3359847"/>
                  </p:ext>
                </p:extLst>
              </p:nvPr>
            </p:nvGraphicFramePr>
            <p:xfrm rot="5400000">
              <a:off x="6111114" y="406419"/>
              <a:ext cx="6858000" cy="6045165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6858000" cy="6045165"/>
                    </a:xfrm>
                    <a:prstGeom prst="rect">
                      <a:avLst/>
                    </a:prstGeom>
                  </am3d:spPr>
                  <am3d:camera>
                    <am3d:pos x="-663120" y="1708722" z="52282090"/>
                    <am3d:up dx="0" dy="36000000" dz="0"/>
                    <am3d:lookAt x="-663120" y="1708722" z="0"/>
                    <am3d:perspective fov="768789"/>
                  </am3d:camera>
                  <am3d:trans>
                    <am3d:meterPerModelUnit n="299" d="1000000"/>
                    <am3d:preTrans dx="-11456691" dy="-16479669" dz="15512772"/>
                    <am3d:scale>
                      <am3d:sx n="1000000" d="1000000"/>
                      <am3d:sy n="1000000" d="1000000"/>
                      <am3d:sz n="1000000" d="1000000"/>
                    </am3d:scale>
                    <am3d:rot ax="-7884505" ay="-4567561" az="-2865211"/>
                    <am3d:postTrans dx="-663119" dy="1708722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111114" y="406419"/>
                <a:ext cx="6858000" cy="604516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picture containing tool, person, auto part, ground&#10;&#10;Description automatically generated">
            <a:extLst>
              <a:ext uri="{FF2B5EF4-FFF2-40B4-BE49-F238E27FC236}">
                <a16:creationId xmlns:a16="http://schemas.microsoft.com/office/drawing/2014/main" id="{BA48E103-7CCC-6127-4BDF-2F69AE8A32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r="19635" b="6739"/>
          <a:stretch/>
        </p:blipFill>
        <p:spPr>
          <a:xfrm>
            <a:off x="3689115" y="1083087"/>
            <a:ext cx="2682652" cy="5663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DE019-020F-4444-AF51-37B047BD61B4}"/>
              </a:ext>
            </a:extLst>
          </p:cNvPr>
          <p:cNvSpPr txBox="1"/>
          <p:nvPr/>
        </p:nvSpPr>
        <p:spPr>
          <a:xfrm>
            <a:off x="659840" y="1329659"/>
            <a:ext cx="2919197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Nutrientes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Elevador de pH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Reductor de pH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2A6896-6A00-3AA8-ADDD-27BB083F927F}"/>
              </a:ext>
            </a:extLst>
          </p:cNvPr>
          <p:cNvCxnSpPr>
            <a:cxnSpLocks/>
          </p:cNvCxnSpPr>
          <p:nvPr/>
        </p:nvCxnSpPr>
        <p:spPr>
          <a:xfrm>
            <a:off x="1468416" y="3429000"/>
            <a:ext cx="0" cy="101450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E68B96-AE88-B443-7F3F-143B891CB601}"/>
              </a:ext>
            </a:extLst>
          </p:cNvPr>
          <p:cNvSpPr txBox="1"/>
          <p:nvPr/>
        </p:nvSpPr>
        <p:spPr>
          <a:xfrm>
            <a:off x="659840" y="4443505"/>
            <a:ext cx="1059906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pH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EC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9886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75">
        <p159:morph option="byObject"/>
      </p:transition>
    </mc:Choice>
    <mc:Fallback xmlns="">
      <p:transition spd="slow" advTm="4317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FF90-F966-2D02-41FE-9147D021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Sensorización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AB4BA9E-E4DE-141F-30DC-4749730478D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 rot="5400000">
              <a:off x="12435716" y="406418"/>
              <a:ext cx="6858000" cy="6045165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6858000" cy="6045165"/>
                    </a:xfrm>
                    <a:prstGeom prst="rect">
                      <a:avLst/>
                    </a:prstGeom>
                  </am3d:spPr>
                  <am3d:camera>
                    <am3d:pos x="-663120" y="1708722" z="52282090"/>
                    <am3d:up dx="0" dy="36000000" dz="0"/>
                    <am3d:lookAt x="-663120" y="1708722" z="0"/>
                    <am3d:perspective fov="768789"/>
                  </am3d:camera>
                  <am3d:trans>
                    <am3d:meterPerModelUnit n="299" d="1000000"/>
                    <am3d:preTrans dx="-11456691" dy="-16479669" dz="15512772"/>
                    <am3d:scale>
                      <am3d:sx n="1000000" d="1000000"/>
                      <am3d:sy n="1000000" d="1000000"/>
                      <am3d:sz n="1000000" d="1000000"/>
                    </am3d:scale>
                    <am3d:rot ax="-7884505" ay="-4567561" az="-2865211"/>
                    <am3d:postTrans dx="-663119" dy="1708722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CAB4BA9E-E4DE-141F-30DC-474973047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2435716" y="406418"/>
                <a:ext cx="6858000" cy="604516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14E895-5AA9-8CA4-0770-836A382982FC}"/>
              </a:ext>
            </a:extLst>
          </p:cNvPr>
          <p:cNvSpPr txBox="1"/>
          <p:nvPr/>
        </p:nvSpPr>
        <p:spPr>
          <a:xfrm>
            <a:off x="635000" y="945834"/>
            <a:ext cx="6752426" cy="530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2800" dirty="0"/>
              <a:t>Sonda de pH</a:t>
            </a:r>
          </a:p>
          <a:p>
            <a:pPr>
              <a:lnSpc>
                <a:spcPct val="250000"/>
              </a:lnSpc>
            </a:pPr>
            <a:r>
              <a:rPr lang="es-ES" sz="2800" dirty="0"/>
              <a:t>Medidor de electroconductividad</a:t>
            </a:r>
          </a:p>
          <a:p>
            <a:pPr>
              <a:lnSpc>
                <a:spcPct val="250000"/>
              </a:lnSpc>
            </a:pPr>
            <a:r>
              <a:rPr lang="es-ES" sz="2800" dirty="0"/>
              <a:t>Medidor de temperatura sumergible</a:t>
            </a:r>
          </a:p>
          <a:p>
            <a:pPr>
              <a:lnSpc>
                <a:spcPct val="250000"/>
              </a:lnSpc>
            </a:pPr>
            <a:r>
              <a:rPr lang="es-ES" sz="2800" dirty="0"/>
              <a:t>Medidor de temperatura y humedad exterior</a:t>
            </a:r>
          </a:p>
          <a:p>
            <a:pPr>
              <a:lnSpc>
                <a:spcPct val="250000"/>
              </a:lnSpc>
            </a:pPr>
            <a:r>
              <a:rPr lang="es-ES" sz="2800" dirty="0"/>
              <a:t>Detector de presencia de líquidos</a:t>
            </a:r>
          </a:p>
        </p:txBody>
      </p:sp>
      <p:pic>
        <p:nvPicPr>
          <p:cNvPr id="8" name="Picture 2" descr="Actualmente no disponible) Sonda electrodo PH con Conector BNC | G-Systems  Engineering Ltd.">
            <a:extLst>
              <a:ext uri="{FF2B5EF4-FFF2-40B4-BE49-F238E27FC236}">
                <a16:creationId xmlns:a16="http://schemas.microsoft.com/office/drawing/2014/main" id="{35210591-7C97-D53B-FDFB-229507E0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9" y="181691"/>
            <a:ext cx="2405580" cy="232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ds Sensor Module Water Quality Detection Module Dissolved Solids 51 /  Arduino / Stm32 - Cable Winder - AliExpress">
            <a:extLst>
              <a:ext uri="{FF2B5EF4-FFF2-40B4-BE49-F238E27FC236}">
                <a16:creationId xmlns:a16="http://schemas.microsoft.com/office/drawing/2014/main" id="{1671EE2E-F6B5-BFB7-F293-E4A36DDD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599" y="1020638"/>
            <a:ext cx="3795494" cy="37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sing DS18B20 Digital Temperature Sensor with evive - STEMpedia Education">
            <a:extLst>
              <a:ext uri="{FF2B5EF4-FFF2-40B4-BE49-F238E27FC236}">
                <a16:creationId xmlns:a16="http://schemas.microsoft.com/office/drawing/2014/main" id="{26B2B85E-B7D5-277E-0601-582BA099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583" y="2918385"/>
            <a:ext cx="2767951" cy="18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C40D3-F77E-462F-CE10-8465126E4FBC}"/>
              </a:ext>
            </a:extLst>
          </p:cNvPr>
          <p:cNvCxnSpPr>
            <a:cxnSpLocks/>
          </p:cNvCxnSpPr>
          <p:nvPr/>
        </p:nvCxnSpPr>
        <p:spPr>
          <a:xfrm>
            <a:off x="3133618" y="1692928"/>
            <a:ext cx="386308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7E37E-5096-523C-EB51-8D30DCE0429D}"/>
              </a:ext>
            </a:extLst>
          </p:cNvPr>
          <p:cNvCxnSpPr>
            <a:cxnSpLocks/>
          </p:cNvCxnSpPr>
          <p:nvPr/>
        </p:nvCxnSpPr>
        <p:spPr>
          <a:xfrm>
            <a:off x="5912307" y="2749453"/>
            <a:ext cx="35912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8E65EF-54BA-ACE1-3985-0528FF3CF8C5}"/>
              </a:ext>
            </a:extLst>
          </p:cNvPr>
          <p:cNvCxnSpPr>
            <a:cxnSpLocks/>
          </p:cNvCxnSpPr>
          <p:nvPr/>
        </p:nvCxnSpPr>
        <p:spPr>
          <a:xfrm>
            <a:off x="6368266" y="3837960"/>
            <a:ext cx="751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EBD99E-D967-387D-0B0A-7082FBBA367D}"/>
              </a:ext>
            </a:extLst>
          </p:cNvPr>
          <p:cNvCxnSpPr>
            <a:cxnSpLocks/>
          </p:cNvCxnSpPr>
          <p:nvPr/>
        </p:nvCxnSpPr>
        <p:spPr>
          <a:xfrm>
            <a:off x="7588833" y="4935582"/>
            <a:ext cx="2243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8" descr="▻ Medir la sensación térmica con ARDUINO | J_RPM">
            <a:extLst>
              <a:ext uri="{FF2B5EF4-FFF2-40B4-BE49-F238E27FC236}">
                <a16:creationId xmlns:a16="http://schemas.microsoft.com/office/drawing/2014/main" id="{533EE089-96AF-C119-C27C-1B73CB6B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030" y="4225196"/>
            <a:ext cx="1483237" cy="14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6FBDF8-DD65-4469-E890-F049083AAF25}"/>
              </a:ext>
            </a:extLst>
          </p:cNvPr>
          <p:cNvGrpSpPr/>
          <p:nvPr/>
        </p:nvGrpSpPr>
        <p:grpSpPr>
          <a:xfrm>
            <a:off x="7814448" y="5246426"/>
            <a:ext cx="1902777" cy="1429883"/>
            <a:chOff x="8959118" y="3381219"/>
            <a:chExt cx="2500260" cy="24687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C5D7CD-73BA-AE80-4379-A58A09A5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1800" y="3502382"/>
              <a:ext cx="2347578" cy="234757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6441AC-3242-5E53-80A2-C1EE92543C33}"/>
                </a:ext>
              </a:extLst>
            </p:cNvPr>
            <p:cNvSpPr/>
            <p:nvPr/>
          </p:nvSpPr>
          <p:spPr>
            <a:xfrm>
              <a:off x="8959118" y="3381219"/>
              <a:ext cx="1289287" cy="29134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96FFC6-9DF8-A242-1169-A90E2B768C5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31270" y="5996456"/>
            <a:ext cx="1999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17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966">
        <p159:morph option="byObject"/>
      </p:transition>
    </mc:Choice>
    <mc:Fallback xmlns="">
      <p:transition spd="slow" advTm="3996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273065-3FC9-74B7-C185-162D81EC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224" y="218758"/>
            <a:ext cx="3666408" cy="3028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98EB5-F63E-7EB8-087F-1C3E2525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5"/>
            <a:ext cx="10515600" cy="1325563"/>
          </a:xfrm>
        </p:spPr>
        <p:txBody>
          <a:bodyPr/>
          <a:lstStyle/>
          <a:p>
            <a:r>
              <a:rPr lang="es-ES" dirty="0"/>
              <a:t>Actuadores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D3C8-2773-68A8-714A-0B291B7C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35" y="162480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Electroválvulas</a:t>
            </a:r>
          </a:p>
          <a:p>
            <a:endParaRPr lang="es-ES" sz="4000" dirty="0"/>
          </a:p>
          <a:p>
            <a:endParaRPr lang="es-ES" sz="4000" dirty="0"/>
          </a:p>
          <a:p>
            <a:pPr marL="0" indent="0">
              <a:buNone/>
            </a:pPr>
            <a:endParaRPr lang="es-ES" sz="4000" dirty="0"/>
          </a:p>
          <a:p>
            <a:pPr marL="0" indent="0">
              <a:buNone/>
            </a:pPr>
            <a:endParaRPr lang="es-ES" sz="4000" dirty="0"/>
          </a:p>
          <a:p>
            <a:pPr marL="0" indent="0">
              <a:buNone/>
            </a:pPr>
            <a:r>
              <a:rPr lang="es-ES" sz="4000" dirty="0"/>
              <a:t>Cartucho calentador 100W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15A2F-3A16-107B-CAEF-92075A62484B}"/>
              </a:ext>
            </a:extLst>
          </p:cNvPr>
          <p:cNvCxnSpPr>
            <a:cxnSpLocks/>
          </p:cNvCxnSpPr>
          <p:nvPr/>
        </p:nvCxnSpPr>
        <p:spPr>
          <a:xfrm>
            <a:off x="4344876" y="1932392"/>
            <a:ext cx="35022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4" descr="DERNORD Immersion Cartridge Heater 240V 300W Hot Rod Heating Element  Replacement 1/2 Inch Thread - Amazon.com">
            <a:extLst>
              <a:ext uri="{FF2B5EF4-FFF2-40B4-BE49-F238E27FC236}">
                <a16:creationId xmlns:a16="http://schemas.microsoft.com/office/drawing/2014/main" id="{F552A80A-4932-2C14-DB60-4FDDC7CF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24" y="3436894"/>
            <a:ext cx="3031744" cy="30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AB747-5555-9226-2506-6CAA557E26F2}"/>
              </a:ext>
            </a:extLst>
          </p:cNvPr>
          <p:cNvCxnSpPr>
            <a:cxnSpLocks/>
          </p:cNvCxnSpPr>
          <p:nvPr/>
        </p:nvCxnSpPr>
        <p:spPr>
          <a:xfrm>
            <a:off x="6580032" y="5303311"/>
            <a:ext cx="13624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33"/>
    </mc:Choice>
    <mc:Fallback xmlns="">
      <p:transition spd="slow" advTm="363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FF90-F966-2D02-41FE-9147D021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Electrónica de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3A3A66-CA0A-81D0-DF9C-69D0AF7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85285"/>
            <a:ext cx="1140301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23"/>
    </mc:Choice>
    <mc:Fallback xmlns="">
      <p:transition spd="slow" advTm="304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ABB3-83EB-7CD6-51F0-F30E97D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Control del EC y 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8DCA7-BDEA-4EC3-5617-6179EE2A8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" r="1"/>
          <a:stretch/>
        </p:blipFill>
        <p:spPr>
          <a:xfrm>
            <a:off x="1072116" y="1038849"/>
            <a:ext cx="10281684" cy="58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22"/>
    </mc:Choice>
    <mc:Fallback xmlns="">
      <p:transition spd="slow" advTm="1387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0EBA-AE52-CC67-8C05-0063876B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Control del EC y 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C3361-F31F-D167-A068-34BDF6DD3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711" r="131" b="845"/>
          <a:stretch/>
        </p:blipFill>
        <p:spPr>
          <a:xfrm>
            <a:off x="1303506" y="1363133"/>
            <a:ext cx="10152091" cy="52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75"/>
    </mc:Choice>
    <mc:Fallback xmlns="">
      <p:transition spd="slow" advTm="3987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0EBA-AE52-CC67-8C05-0063876B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Control de la temperatura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96B7E7-AEB0-581F-838D-372BC717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075" y="378987"/>
            <a:ext cx="4445000" cy="1476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/>
              <a:t>Control digital mediante un controlador PI </a:t>
            </a:r>
          </a:p>
          <a:p>
            <a:pPr marL="0" indent="0">
              <a:buNone/>
            </a:pPr>
            <a:r>
              <a:rPr lang="es-ES" dirty="0"/>
              <a:t>Setpoint: 19ºC</a:t>
            </a:r>
          </a:p>
          <a:p>
            <a:pPr marL="0" indent="0">
              <a:buNone/>
            </a:pPr>
            <a:endParaRPr lang="es-E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B646A-D162-E06E-0F1F-3FA0CB4173F0}"/>
              </a:ext>
            </a:extLst>
          </p:cNvPr>
          <p:cNvGrpSpPr/>
          <p:nvPr/>
        </p:nvGrpSpPr>
        <p:grpSpPr>
          <a:xfrm>
            <a:off x="0" y="2164465"/>
            <a:ext cx="12140513" cy="3854369"/>
            <a:chOff x="0" y="2164465"/>
            <a:chExt cx="12140513" cy="38543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EC21009-7B45-558D-E993-17AEEF6A924D}"/>
                </a:ext>
              </a:extLst>
            </p:cNvPr>
            <p:cNvGrpSpPr/>
            <p:nvPr/>
          </p:nvGrpSpPr>
          <p:grpSpPr>
            <a:xfrm>
              <a:off x="0" y="2164465"/>
              <a:ext cx="12140513" cy="3854369"/>
              <a:chOff x="0" y="3345084"/>
              <a:chExt cx="11907894" cy="3250916"/>
            </a:xfrm>
          </p:grpSpPr>
          <p:pic>
            <p:nvPicPr>
              <p:cNvPr id="8" name="Picture 7" descr="A picture containing screenshot, line, plot, diagram&#10;&#10;Description automatically generated">
                <a:extLst>
                  <a:ext uri="{FF2B5EF4-FFF2-40B4-BE49-F238E27FC236}">
                    <a16:creationId xmlns:a16="http://schemas.microsoft.com/office/drawing/2014/main" id="{C4B1C25F-8E26-08D3-854A-B4BA6243E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99"/>
              <a:stretch/>
            </p:blipFill>
            <p:spPr>
              <a:xfrm>
                <a:off x="176490" y="3345084"/>
                <a:ext cx="11698010" cy="341688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screenshot, line, plot, diagram&#10;&#10;Description automatically generated">
                <a:extLst>
                  <a:ext uri="{FF2B5EF4-FFF2-40B4-BE49-F238E27FC236}">
                    <a16:creationId xmlns:a16="http://schemas.microsoft.com/office/drawing/2014/main" id="{EF761CF0-1276-F937-C508-D4CFD49B3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22" t="55449" r="722" b="-2"/>
              <a:stretch/>
            </p:blipFill>
            <p:spPr>
              <a:xfrm>
                <a:off x="0" y="3727048"/>
                <a:ext cx="11907894" cy="2868952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978410-DB2D-3B13-6F9C-F51A9073DCDD}"/>
                </a:ext>
              </a:extLst>
            </p:cNvPr>
            <p:cNvCxnSpPr/>
            <p:nvPr/>
          </p:nvCxnSpPr>
          <p:spPr>
            <a:xfrm>
              <a:off x="1909823" y="2617331"/>
              <a:ext cx="2013995" cy="0"/>
            </a:xfrm>
            <a:prstGeom prst="line">
              <a:avLst/>
            </a:prstGeom>
            <a:ln w="19050">
              <a:solidFill>
                <a:srgbClr val="FF800E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26741A-989E-73F3-B5C5-9C6BCEC17F03}"/>
                </a:ext>
              </a:extLst>
            </p:cNvPr>
            <p:cNvCxnSpPr/>
            <p:nvPr/>
          </p:nvCxnSpPr>
          <p:spPr>
            <a:xfrm>
              <a:off x="8254678" y="2617331"/>
              <a:ext cx="1826871" cy="0"/>
            </a:xfrm>
            <a:prstGeom prst="line">
              <a:avLst/>
            </a:prstGeom>
            <a:ln w="19050">
              <a:solidFill>
                <a:srgbClr val="FF800E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F4ADC2-36FD-86DD-5EED-FD9C92309DD9}"/>
              </a:ext>
            </a:extLst>
          </p:cNvPr>
          <p:cNvCxnSpPr/>
          <p:nvPr/>
        </p:nvCxnSpPr>
        <p:spPr>
          <a:xfrm flipV="1">
            <a:off x="538822" y="4097437"/>
            <a:ext cx="11601691" cy="477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A03280-9E91-BE37-659F-B39DEC2257E5}"/>
              </a:ext>
            </a:extLst>
          </p:cNvPr>
          <p:cNvSpPr txBox="1"/>
          <p:nvPr/>
        </p:nvSpPr>
        <p:spPr>
          <a:xfrm>
            <a:off x="0" y="410014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19ºC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86755-CE36-39DA-F12F-0AA82029512F}"/>
              </a:ext>
            </a:extLst>
          </p:cNvPr>
          <p:cNvSpPr txBox="1"/>
          <p:nvPr/>
        </p:nvSpPr>
        <p:spPr>
          <a:xfrm>
            <a:off x="416688" y="1278985"/>
            <a:ext cx="3368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rgbClr val="FF820D"/>
                </a:solidFill>
              </a:rPr>
              <a:t>PID Máxima potencia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975BD-0F69-BADB-8B75-DAD71B740D40}"/>
              </a:ext>
            </a:extLst>
          </p:cNvPr>
          <p:cNvCxnSpPr>
            <a:stCxn id="16" idx="2"/>
          </p:cNvCxnSpPr>
          <p:nvPr/>
        </p:nvCxnSpPr>
        <p:spPr>
          <a:xfrm>
            <a:off x="2100964" y="1802205"/>
            <a:ext cx="260271" cy="7673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3"/>
    </mc:Choice>
    <mc:Fallback xmlns="">
      <p:transition spd="slow" advTm="334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C10C51-A038-7469-6F29-1FE590AD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90" y="247206"/>
            <a:ext cx="10640910" cy="6363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/>
              <a:t>Software de control</a:t>
            </a:r>
            <a:endParaRPr lang="es-ES" dirty="0"/>
          </a:p>
        </p:txBody>
      </p:sp>
      <p:pic>
        <p:nvPicPr>
          <p:cNvPr id="8196" name="Picture 4" descr="MQTT Specification">
            <a:extLst>
              <a:ext uri="{FF2B5EF4-FFF2-40B4-BE49-F238E27FC236}">
                <a16:creationId xmlns:a16="http://schemas.microsoft.com/office/drawing/2014/main" id="{E7B873F0-4A64-2A06-9B37-AB15F0813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t="10210" r="13870" b="12895"/>
          <a:stretch/>
        </p:blipFill>
        <p:spPr bwMode="auto">
          <a:xfrm>
            <a:off x="355600" y="4511533"/>
            <a:ext cx="2206557" cy="20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55"/>
    </mc:Choice>
    <mc:Fallback xmlns="">
      <p:transition spd="slow" advTm="8825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Red de comunicaciones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9F545-56E1-EAA2-3E58-46DE5B9D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0556"/>
            <a:ext cx="10635915" cy="59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06"/>
    </mc:Choice>
    <mc:Fallback xmlns="">
      <p:transition spd="slow" advTm="5760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087"/>
            <a:ext cx="10515600" cy="1325563"/>
          </a:xfrm>
        </p:spPr>
        <p:txBody>
          <a:bodyPr/>
          <a:lstStyle/>
          <a:p>
            <a:r>
              <a:rPr lang="es-ES" dirty="0"/>
              <a:t>Panel de control -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3413E-7E41-A010-84C9-642E86A3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90" y="1167704"/>
            <a:ext cx="11116019" cy="5373199"/>
          </a:xfrm>
          <a:prstGeom prst="rect">
            <a:avLst/>
          </a:prstGeom>
        </p:spPr>
      </p:pic>
      <p:pic>
        <p:nvPicPr>
          <p:cNvPr id="10242" name="Picture 2" descr="Node-RED: Getting started">
            <a:extLst>
              <a:ext uri="{FF2B5EF4-FFF2-40B4-BE49-F238E27FC236}">
                <a16:creationId xmlns:a16="http://schemas.microsoft.com/office/drawing/2014/main" id="{96C12673-31C1-5F79-25A3-98C3C2EE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04" y="54052"/>
            <a:ext cx="2053059" cy="10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D8DB4-CBB2-2D50-1FCC-883A3953A181}"/>
              </a:ext>
            </a:extLst>
          </p:cNvPr>
          <p:cNvSpPr txBox="1"/>
          <p:nvPr/>
        </p:nvSpPr>
        <p:spPr>
          <a:xfrm>
            <a:off x="8778943" y="300592"/>
            <a:ext cx="187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Node-Red</a:t>
            </a:r>
          </a:p>
        </p:txBody>
      </p:sp>
    </p:spTree>
    <p:extLst>
      <p:ext uri="{BB962C8B-B14F-4D97-AF65-F5344CB8AC3E}">
        <p14:creationId xmlns:p14="http://schemas.microsoft.com/office/powerpoint/2010/main" val="15096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5"/>
    </mc:Choice>
    <mc:Fallback xmlns="">
      <p:transition spd="slow" advTm="321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rgbClr val="3F3F3F"/>
            </a:gs>
            <a:gs pos="100000">
              <a:srgbClr val="3F3F3F">
                <a:alpha val="0"/>
                <a:lumMod val="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with plants growing on it&#10;&#10;Description automatically generated with low confidence">
            <a:extLst>
              <a:ext uri="{FF2B5EF4-FFF2-40B4-BE49-F238E27FC236}">
                <a16:creationId xmlns:a16="http://schemas.microsoft.com/office/drawing/2014/main" id="{8C9FC85C-44FE-4315-AEC9-8D4E506E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83" b="28223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</p:spPr>
      </p:pic>
      <p:sp>
        <p:nvSpPr>
          <p:cNvPr id="36" name="Rectangle 2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11E71-DEF5-7A24-EAF7-D2C9AF24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1296340"/>
            <a:ext cx="3973385" cy="3692028"/>
          </a:xfrm>
          <a:noFill/>
        </p:spPr>
        <p:txBody>
          <a:bodyPr>
            <a:noAutofit/>
          </a:bodyPr>
          <a:lstStyle/>
          <a:p>
            <a:pPr algn="l"/>
            <a:r>
              <a:rPr lang="es-ES" sz="4400" dirty="0"/>
              <a:t>Desarrollo de un sistema de cultivo hidropónico vertical automatizado y remoto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A7DF4-84F2-44A0-5BA1-E5074B7FA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4" y="5372681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s-ES" dirty="0"/>
              <a:t>David Redondo Quintero</a:t>
            </a:r>
          </a:p>
        </p:txBody>
      </p:sp>
    </p:spTree>
    <p:extLst>
      <p:ext uri="{BB962C8B-B14F-4D97-AF65-F5344CB8AC3E}">
        <p14:creationId xmlns:p14="http://schemas.microsoft.com/office/powerpoint/2010/main" val="19511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1"/>
    </mc:Choice>
    <mc:Fallback xmlns="">
      <p:transition spd="slow" advTm="159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Panel de control - CAM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1EC07B-3DDB-0147-87FC-4C97DB8A8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5" y="1101447"/>
            <a:ext cx="8196684" cy="5364064"/>
          </a:xfrm>
          <a:prstGeom prst="rect">
            <a:avLst/>
          </a:prstGeom>
        </p:spPr>
      </p:pic>
      <p:pic>
        <p:nvPicPr>
          <p:cNvPr id="11" name="Picture 10" descr="A plastic bag on a metal beam&#10;&#10;Description automatically generated with low confidence">
            <a:extLst>
              <a:ext uri="{FF2B5EF4-FFF2-40B4-BE49-F238E27FC236}">
                <a16:creationId xmlns:a16="http://schemas.microsoft.com/office/drawing/2014/main" id="{C0680FE2-5F9D-0EBC-30FF-EF466A16C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" t="26202" r="5716" b="28991"/>
          <a:stretch/>
        </p:blipFill>
        <p:spPr>
          <a:xfrm>
            <a:off x="194631" y="2530548"/>
            <a:ext cx="3487479" cy="30728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7D99D3-8D03-56A3-0CAD-BEAEDCB5EF87}"/>
              </a:ext>
            </a:extLst>
          </p:cNvPr>
          <p:cNvCxnSpPr>
            <a:cxnSpLocks/>
          </p:cNvCxnSpPr>
          <p:nvPr/>
        </p:nvCxnSpPr>
        <p:spPr>
          <a:xfrm>
            <a:off x="2775098" y="3764023"/>
            <a:ext cx="3934046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6774E2-4D5D-8F8E-C57C-F55AF3A3D940}"/>
              </a:ext>
            </a:extLst>
          </p:cNvPr>
          <p:cNvSpPr txBox="1"/>
          <p:nvPr/>
        </p:nvSpPr>
        <p:spPr>
          <a:xfrm>
            <a:off x="838200" y="1807671"/>
            <a:ext cx="2099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ESP32 CAM</a:t>
            </a:r>
          </a:p>
        </p:txBody>
      </p:sp>
    </p:spTree>
    <p:extLst>
      <p:ext uri="{BB962C8B-B14F-4D97-AF65-F5344CB8AC3E}">
        <p14:creationId xmlns:p14="http://schemas.microsoft.com/office/powerpoint/2010/main" val="133772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7"/>
    </mc:Choice>
    <mc:Fallback xmlns="">
      <p:transition spd="slow" advTm="1425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Panel de control – Consumption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4494B-9BB6-B627-B206-D2FAD09D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12" y="973795"/>
            <a:ext cx="7207775" cy="55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6"/>
    </mc:Choice>
    <mc:Fallback xmlns="">
      <p:transition spd="slow" advTm="113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4188500" cy="1325563"/>
          </a:xfrm>
        </p:spPr>
        <p:txBody>
          <a:bodyPr/>
          <a:lstStyle/>
          <a:p>
            <a:r>
              <a:rPr lang="es-ES" dirty="0"/>
              <a:t>Panel de control – Remote control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B5075D-7B2E-A3E8-1806-BA593739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1"/>
          <a:stretch/>
        </p:blipFill>
        <p:spPr>
          <a:xfrm>
            <a:off x="5002299" y="18255"/>
            <a:ext cx="7189701" cy="66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3"/>
    </mc:Choice>
    <mc:Fallback xmlns="">
      <p:transition spd="slow" advTm="2356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ADB-CE4D-4792-F836-24F13E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9" y="0"/>
            <a:ext cx="3832952" cy="1325563"/>
          </a:xfrm>
        </p:spPr>
        <p:txBody>
          <a:bodyPr/>
          <a:lstStyle/>
          <a:p>
            <a:r>
              <a:rPr lang="es-ES" dirty="0"/>
              <a:t>Panel de control - Reports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73F57B-F991-6C34-873A-DF07FF3AD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1" y="0"/>
            <a:ext cx="7750989" cy="6839745"/>
          </a:xfrm>
          <a:prstGeom prst="rect">
            <a:avLst/>
          </a:prstGeom>
        </p:spPr>
      </p:pic>
      <p:pic>
        <p:nvPicPr>
          <p:cNvPr id="5124" name="Picture 4" descr="Python 3 para impacientes: Guía rápida de SQLite3">
            <a:extLst>
              <a:ext uri="{FF2B5EF4-FFF2-40B4-BE49-F238E27FC236}">
                <a16:creationId xmlns:a16="http://schemas.microsoft.com/office/drawing/2014/main" id="{892ABA03-8C95-6096-32E8-F0BA985F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9" y="3526277"/>
            <a:ext cx="3910202" cy="25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1"/>
    </mc:Choice>
    <mc:Fallback xmlns="">
      <p:transition spd="slow" advTm="1619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403F-1814-F237-0B0D-000529B8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Abastecimiento con energía fotovoltaica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7DBCE-522F-24D7-65E3-7945ABF4C21F}"/>
              </a:ext>
            </a:extLst>
          </p:cNvPr>
          <p:cNvGrpSpPr/>
          <p:nvPr/>
        </p:nvGrpSpPr>
        <p:grpSpPr>
          <a:xfrm>
            <a:off x="469253" y="1063509"/>
            <a:ext cx="10320583" cy="5669716"/>
            <a:chOff x="436827" y="-140517"/>
            <a:chExt cx="11136146" cy="687765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82526D-9BCF-5EA7-F943-0480D4C70781}"/>
                </a:ext>
              </a:extLst>
            </p:cNvPr>
            <p:cNvSpPr/>
            <p:nvPr/>
          </p:nvSpPr>
          <p:spPr>
            <a:xfrm>
              <a:off x="2355850" y="3111500"/>
              <a:ext cx="3678232" cy="1741682"/>
            </a:xfrm>
            <a:custGeom>
              <a:avLst/>
              <a:gdLst>
                <a:gd name="connsiteX0" fmla="*/ 0 w 3187700"/>
                <a:gd name="connsiteY0" fmla="*/ 762000 h 2616200"/>
                <a:gd name="connsiteX1" fmla="*/ 6350 w 3187700"/>
                <a:gd name="connsiteY1" fmla="*/ 2616200 h 2616200"/>
                <a:gd name="connsiteX2" fmla="*/ 2273300 w 3187700"/>
                <a:gd name="connsiteY2" fmla="*/ 2609850 h 2616200"/>
                <a:gd name="connsiteX3" fmla="*/ 2260600 w 3187700"/>
                <a:gd name="connsiteY3" fmla="*/ 971550 h 2616200"/>
                <a:gd name="connsiteX4" fmla="*/ 3187700 w 3187700"/>
                <a:gd name="connsiteY4" fmla="*/ 965200 h 2616200"/>
                <a:gd name="connsiteX5" fmla="*/ 3181350 w 3187700"/>
                <a:gd name="connsiteY5" fmla="*/ 0 h 261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700" h="2616200">
                  <a:moveTo>
                    <a:pt x="0" y="762000"/>
                  </a:moveTo>
                  <a:cubicBezTo>
                    <a:pt x="2117" y="1380067"/>
                    <a:pt x="4233" y="1998133"/>
                    <a:pt x="6350" y="2616200"/>
                  </a:cubicBezTo>
                  <a:lnTo>
                    <a:pt x="2273300" y="2609850"/>
                  </a:lnTo>
                  <a:cubicBezTo>
                    <a:pt x="2269067" y="2063750"/>
                    <a:pt x="2264833" y="1517650"/>
                    <a:pt x="2260600" y="971550"/>
                  </a:cubicBezTo>
                  <a:lnTo>
                    <a:pt x="3187700" y="965200"/>
                  </a:lnTo>
                  <a:cubicBezTo>
                    <a:pt x="3185583" y="643467"/>
                    <a:pt x="3183467" y="321733"/>
                    <a:pt x="3181350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71C4E6A-AD99-971C-4FA9-CFFDD9BDFCC7}"/>
                </a:ext>
              </a:extLst>
            </p:cNvPr>
            <p:cNvSpPr/>
            <p:nvPr/>
          </p:nvSpPr>
          <p:spPr>
            <a:xfrm>
              <a:off x="2642545" y="3125108"/>
              <a:ext cx="3113410" cy="1588092"/>
            </a:xfrm>
            <a:custGeom>
              <a:avLst/>
              <a:gdLst>
                <a:gd name="connsiteX0" fmla="*/ 0 w 2616200"/>
                <a:gd name="connsiteY0" fmla="*/ 812800 h 2362200"/>
                <a:gd name="connsiteX1" fmla="*/ 12700 w 2616200"/>
                <a:gd name="connsiteY1" fmla="*/ 2349500 h 2362200"/>
                <a:gd name="connsiteX2" fmla="*/ 1701800 w 2616200"/>
                <a:gd name="connsiteY2" fmla="*/ 2362200 h 2362200"/>
                <a:gd name="connsiteX3" fmla="*/ 1689100 w 2616200"/>
                <a:gd name="connsiteY3" fmla="*/ 673100 h 2362200"/>
                <a:gd name="connsiteX4" fmla="*/ 2616200 w 2616200"/>
                <a:gd name="connsiteY4" fmla="*/ 660400 h 2362200"/>
                <a:gd name="connsiteX5" fmla="*/ 2603500 w 2616200"/>
                <a:gd name="connsiteY5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200" h="2362200">
                  <a:moveTo>
                    <a:pt x="0" y="812800"/>
                  </a:moveTo>
                  <a:lnTo>
                    <a:pt x="12700" y="2349500"/>
                  </a:lnTo>
                  <a:lnTo>
                    <a:pt x="1701800" y="2362200"/>
                  </a:lnTo>
                  <a:cubicBezTo>
                    <a:pt x="1697567" y="1799167"/>
                    <a:pt x="1693333" y="1236133"/>
                    <a:pt x="1689100" y="673100"/>
                  </a:cubicBezTo>
                  <a:lnTo>
                    <a:pt x="2616200" y="660400"/>
                  </a:lnTo>
                  <a:lnTo>
                    <a:pt x="260350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F72953-F1F0-FB20-20C5-DC6148003827}"/>
                </a:ext>
              </a:extLst>
            </p:cNvPr>
            <p:cNvSpPr/>
            <p:nvPr/>
          </p:nvSpPr>
          <p:spPr>
            <a:xfrm>
              <a:off x="5448299" y="3209925"/>
              <a:ext cx="1000125" cy="1895475"/>
            </a:xfrm>
            <a:custGeom>
              <a:avLst/>
              <a:gdLst>
                <a:gd name="connsiteX0" fmla="*/ 0 w 952500"/>
                <a:gd name="connsiteY0" fmla="*/ 1895475 h 1895475"/>
                <a:gd name="connsiteX1" fmla="*/ 0 w 952500"/>
                <a:gd name="connsiteY1" fmla="*/ 1400175 h 1895475"/>
                <a:gd name="connsiteX2" fmla="*/ 942975 w 952500"/>
                <a:gd name="connsiteY2" fmla="*/ 1400175 h 1895475"/>
                <a:gd name="connsiteX3" fmla="*/ 952500 w 952500"/>
                <a:gd name="connsiteY3" fmla="*/ 0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1895475">
                  <a:moveTo>
                    <a:pt x="0" y="1895475"/>
                  </a:moveTo>
                  <a:lnTo>
                    <a:pt x="0" y="1400175"/>
                  </a:lnTo>
                  <a:lnTo>
                    <a:pt x="942975" y="1400175"/>
                  </a:lnTo>
                  <a:lnTo>
                    <a:pt x="95250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338CA2-2E07-7337-6148-AD2AC5D28AC9}"/>
                </a:ext>
              </a:extLst>
            </p:cNvPr>
            <p:cNvSpPr/>
            <p:nvPr/>
          </p:nvSpPr>
          <p:spPr>
            <a:xfrm flipH="1">
              <a:off x="6821161" y="3209924"/>
              <a:ext cx="526333" cy="1895475"/>
            </a:xfrm>
            <a:custGeom>
              <a:avLst/>
              <a:gdLst>
                <a:gd name="connsiteX0" fmla="*/ 0 w 952500"/>
                <a:gd name="connsiteY0" fmla="*/ 1895475 h 1895475"/>
                <a:gd name="connsiteX1" fmla="*/ 0 w 952500"/>
                <a:gd name="connsiteY1" fmla="*/ 1400175 h 1895475"/>
                <a:gd name="connsiteX2" fmla="*/ 942975 w 952500"/>
                <a:gd name="connsiteY2" fmla="*/ 1400175 h 1895475"/>
                <a:gd name="connsiteX3" fmla="*/ 952500 w 952500"/>
                <a:gd name="connsiteY3" fmla="*/ 0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1895475">
                  <a:moveTo>
                    <a:pt x="0" y="1895475"/>
                  </a:moveTo>
                  <a:lnTo>
                    <a:pt x="0" y="1400175"/>
                  </a:lnTo>
                  <a:lnTo>
                    <a:pt x="942975" y="1400175"/>
                  </a:lnTo>
                  <a:lnTo>
                    <a:pt x="95250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8F5151-2B81-7DD1-E262-DA1FA25D2729}"/>
                </a:ext>
              </a:extLst>
            </p:cNvPr>
            <p:cNvGrpSpPr/>
            <p:nvPr/>
          </p:nvGrpSpPr>
          <p:grpSpPr>
            <a:xfrm>
              <a:off x="7654724" y="3111500"/>
              <a:ext cx="1789009" cy="1804884"/>
              <a:chOff x="7654724" y="3111500"/>
              <a:chExt cx="1789009" cy="180488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7150B8-1593-21E2-9B86-409592899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4724" y="3111500"/>
                <a:ext cx="13030" cy="18048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4F2589-6E15-0B9A-7852-0FDCD0D29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078" y="3187701"/>
                <a:ext cx="0" cy="13961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35F542-0C6D-9AA2-5542-54D4D928A9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6078" y="4583875"/>
                <a:ext cx="149765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B165DBC-7754-5E75-4329-235BAFFDA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5306" y="4902529"/>
                <a:ext cx="1758427" cy="1385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1BC9FE-33B0-DA7C-E49C-80808FFDEA40}"/>
                </a:ext>
              </a:extLst>
            </p:cNvPr>
            <p:cNvSpPr txBox="1"/>
            <p:nvPr/>
          </p:nvSpPr>
          <p:spPr>
            <a:xfrm>
              <a:off x="561717" y="-140517"/>
              <a:ext cx="3462260" cy="70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Panel Solar 335W </a:t>
              </a:r>
              <a:endParaRPr lang="es-ES" sz="3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052E4-0E35-DEE0-DD5C-5958EE535827}"/>
                </a:ext>
              </a:extLst>
            </p:cNvPr>
            <p:cNvSpPr txBox="1"/>
            <p:nvPr/>
          </p:nvSpPr>
          <p:spPr>
            <a:xfrm>
              <a:off x="4345717" y="214163"/>
              <a:ext cx="4950888" cy="70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Controlador de carga solar</a:t>
              </a:r>
              <a:endParaRPr lang="es-ES" sz="3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C5D728-476D-7EF2-0E7F-E76A7D42D708}"/>
                </a:ext>
              </a:extLst>
            </p:cNvPr>
            <p:cNvSpPr txBox="1"/>
            <p:nvPr/>
          </p:nvSpPr>
          <p:spPr>
            <a:xfrm>
              <a:off x="852575" y="5215225"/>
              <a:ext cx="4059416" cy="130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Baterías 12V en serie</a:t>
              </a:r>
            </a:p>
            <a:p>
              <a:r>
                <a:rPr lang="en-US" sz="3200" dirty="0"/>
                <a:t>100Ah cada una</a:t>
              </a:r>
              <a:endParaRPr lang="es-E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242C5B-5904-8280-ACE0-97807D479CEE}"/>
                </a:ext>
              </a:extLst>
            </p:cNvPr>
            <p:cNvSpPr txBox="1"/>
            <p:nvPr/>
          </p:nvSpPr>
          <p:spPr>
            <a:xfrm>
              <a:off x="10111949" y="5884659"/>
              <a:ext cx="1461024" cy="70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Huerto</a:t>
              </a:r>
              <a:endParaRPr lang="es-ES" sz="3200" dirty="0"/>
            </a:p>
          </p:txBody>
        </p:sp>
        <p:pic>
          <p:nvPicPr>
            <p:cNvPr id="17" name="Picture 2" descr="Controlador De Carga Solar 12v/24v 10a PWM W88-A">
              <a:extLst>
                <a:ext uri="{FF2B5EF4-FFF2-40B4-BE49-F238E27FC236}">
                  <a16:creationId xmlns:a16="http://schemas.microsoft.com/office/drawing/2014/main" id="{D78B4A90-8037-9364-8A0D-1C2FA319B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1" t="8709" r="12554" b="46911"/>
            <a:stretch/>
          </p:blipFill>
          <p:spPr bwMode="auto">
            <a:xfrm>
              <a:off x="4522112" y="1017123"/>
              <a:ext cx="4210848" cy="251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DDCCD-BAF7-18B7-CF9F-92AA18FD9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97"/>
            <a:stretch/>
          </p:blipFill>
          <p:spPr bwMode="auto">
            <a:xfrm>
              <a:off x="436827" y="585826"/>
              <a:ext cx="3513818" cy="36267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77B508-BB99-3166-F104-54630561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95" b="29801"/>
            <a:stretch/>
          </p:blipFill>
          <p:spPr bwMode="auto">
            <a:xfrm flipH="1">
              <a:off x="4911991" y="5041065"/>
              <a:ext cx="3034087" cy="1696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4" name="Picture 23" descr="A picture containing sky, outdoor, plant, cloud&#10;&#10;Description automatically generated">
            <a:extLst>
              <a:ext uri="{FF2B5EF4-FFF2-40B4-BE49-F238E27FC236}">
                <a16:creationId xmlns:a16="http://schemas.microsoft.com/office/drawing/2014/main" id="{4918D69B-DBAF-AF53-643D-BC313FF437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r="12590" b="10495"/>
          <a:stretch/>
        </p:blipFill>
        <p:spPr>
          <a:xfrm>
            <a:off x="8816533" y="1030009"/>
            <a:ext cx="2415614" cy="49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0"/>
    </mc:Choice>
    <mc:Fallback xmlns="">
      <p:transition spd="slow" advTm="324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CAE89E8-59CF-3E9F-47E6-A97C74F0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" y="1312519"/>
            <a:ext cx="6872438" cy="1860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8403F-1814-F237-0B0D-000529B8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Simulaciones de rendimiento</a:t>
            </a:r>
          </a:p>
        </p:txBody>
      </p:sp>
      <p:pic>
        <p:nvPicPr>
          <p:cNvPr id="4" name="Picture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5A9B2A4A-2A49-2BC3-EAB1-D1DCBC0C8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6" y="3428999"/>
            <a:ext cx="5483909" cy="341074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07BCE4-EA51-076D-E4E0-90F938E31A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55" y="3795488"/>
            <a:ext cx="5976937" cy="295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E78AF-65DA-188E-FCBC-9E07ADE6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264" y="927501"/>
            <a:ext cx="5093228" cy="28301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0054B1-E747-1D5D-E9CD-08165467D055}"/>
              </a:ext>
            </a:extLst>
          </p:cNvPr>
          <p:cNvCxnSpPr>
            <a:cxnSpLocks/>
          </p:cNvCxnSpPr>
          <p:nvPr/>
        </p:nvCxnSpPr>
        <p:spPr>
          <a:xfrm>
            <a:off x="6457117" y="2242697"/>
            <a:ext cx="1193533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728937-C8BB-2C2F-D7ED-FEC2AE2B74C4}"/>
              </a:ext>
            </a:extLst>
          </p:cNvPr>
          <p:cNvCxnSpPr>
            <a:cxnSpLocks/>
          </p:cNvCxnSpPr>
          <p:nvPr/>
        </p:nvCxnSpPr>
        <p:spPr>
          <a:xfrm>
            <a:off x="9556281" y="3261192"/>
            <a:ext cx="0" cy="993007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818964-75C5-A726-71B1-089B34F5D4D1}"/>
              </a:ext>
            </a:extLst>
          </p:cNvPr>
          <p:cNvCxnSpPr>
            <a:cxnSpLocks/>
          </p:cNvCxnSpPr>
          <p:nvPr/>
        </p:nvCxnSpPr>
        <p:spPr>
          <a:xfrm flipH="1">
            <a:off x="5361660" y="5367520"/>
            <a:ext cx="1209574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54"/>
    </mc:Choice>
    <mc:Fallback xmlns="">
      <p:transition spd="slow" advTm="8265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2D4A-784E-B51D-BC96-9F4B1CB4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10FC65-B8F3-A996-E0D6-5E3257E35658}"/>
              </a:ext>
            </a:extLst>
          </p:cNvPr>
          <p:cNvGrpSpPr/>
          <p:nvPr/>
        </p:nvGrpSpPr>
        <p:grpSpPr>
          <a:xfrm>
            <a:off x="423425" y="1191853"/>
            <a:ext cx="5357934" cy="4747335"/>
            <a:chOff x="0" y="-1"/>
            <a:chExt cx="5206253" cy="43524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539F64-1C5F-83F8-CED5-E80AC4CCE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b="16147"/>
            <a:stretch/>
          </p:blipFill>
          <p:spPr bwMode="auto">
            <a:xfrm>
              <a:off x="3519673" y="-1"/>
              <a:ext cx="1619254" cy="210636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ABDEF9-ECEC-022A-4AB1-301D7322D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38" b="20777"/>
            <a:stretch/>
          </p:blipFill>
          <p:spPr bwMode="auto">
            <a:xfrm>
              <a:off x="3504453" y="2199190"/>
              <a:ext cx="1701800" cy="21532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A picture containing sky, flower, outdoor, plant&#10;&#10;Description automatically generated">
              <a:extLst>
                <a:ext uri="{FF2B5EF4-FFF2-40B4-BE49-F238E27FC236}">
                  <a16:creationId xmlns:a16="http://schemas.microsoft.com/office/drawing/2014/main" id="{76BF31EA-2748-7B04-B2DD-4D3514DD6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52470" cy="4335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AE9273-DF93-8BB4-AD5A-884BE776A6EE}"/>
              </a:ext>
            </a:extLst>
          </p:cNvPr>
          <p:cNvSpPr txBox="1"/>
          <p:nvPr/>
        </p:nvSpPr>
        <p:spPr>
          <a:xfrm>
            <a:off x="2368946" y="6091045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1 de Junio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ADB93-2895-0763-F262-1C1070CB89F6}"/>
              </a:ext>
            </a:extLst>
          </p:cNvPr>
          <p:cNvSpPr txBox="1"/>
          <p:nvPr/>
        </p:nvSpPr>
        <p:spPr>
          <a:xfrm>
            <a:off x="8552022" y="610077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22 de Junio</a:t>
            </a:r>
          </a:p>
        </p:txBody>
      </p:sp>
      <p:pic>
        <p:nvPicPr>
          <p:cNvPr id="15" name="Picture 14" descr="A hand holding a leafy vegetable&#10;&#10;Description automatically generated with low confidence">
            <a:extLst>
              <a:ext uri="{FF2B5EF4-FFF2-40B4-BE49-F238E27FC236}">
                <a16:creationId xmlns:a16="http://schemas.microsoft.com/office/drawing/2014/main" id="{F683B117-C2F0-2F80-80FB-1329174DA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t="37871" r="3488" b="18350"/>
          <a:stretch/>
        </p:blipFill>
        <p:spPr>
          <a:xfrm>
            <a:off x="9473909" y="1191852"/>
            <a:ext cx="2468034" cy="2425935"/>
          </a:xfrm>
          <a:prstGeom prst="rect">
            <a:avLst/>
          </a:prstGeom>
        </p:spPr>
      </p:pic>
      <p:pic>
        <p:nvPicPr>
          <p:cNvPr id="17" name="Picture 16" descr="A picture containing outdoor, ground, person, grass&#10;&#10;Description automatically generated">
            <a:extLst>
              <a:ext uri="{FF2B5EF4-FFF2-40B4-BE49-F238E27FC236}">
                <a16:creationId xmlns:a16="http://schemas.microsoft.com/office/drawing/2014/main" id="{4250BFE3-1B28-F393-44C4-A7481EDB43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37489" r="8485" b="17264"/>
          <a:stretch/>
        </p:blipFill>
        <p:spPr>
          <a:xfrm>
            <a:off x="9590641" y="3722003"/>
            <a:ext cx="2272788" cy="2217185"/>
          </a:xfrm>
          <a:prstGeom prst="rect">
            <a:avLst/>
          </a:prstGeom>
        </p:spPr>
      </p:pic>
      <p:pic>
        <p:nvPicPr>
          <p:cNvPr id="19" name="Picture 18" descr="A picture containing outdoor, sky, funeral, plant&#10;&#10;Description automatically generated">
            <a:extLst>
              <a:ext uri="{FF2B5EF4-FFF2-40B4-BE49-F238E27FC236}">
                <a16:creationId xmlns:a16="http://schemas.microsoft.com/office/drawing/2014/main" id="{1F5C778F-2431-8FD4-AC81-281018EB2B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7"/>
          <a:stretch/>
        </p:blipFill>
        <p:spPr>
          <a:xfrm>
            <a:off x="6238482" y="1191852"/>
            <a:ext cx="3040387" cy="4729125"/>
          </a:xfrm>
          <a:prstGeom prst="rect">
            <a:avLst/>
          </a:prstGeom>
        </p:spPr>
      </p:pic>
      <p:pic>
        <p:nvPicPr>
          <p:cNvPr id="24" name="Picture 23" descr="A picture containing symbol, clipart&#10;&#10;Description automatically generated">
            <a:extLst>
              <a:ext uri="{FF2B5EF4-FFF2-40B4-BE49-F238E27FC236}">
                <a16:creationId xmlns:a16="http://schemas.microsoft.com/office/drawing/2014/main" id="{9164256C-DF76-DDC1-E8C2-0D547E01A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58" y="5808273"/>
            <a:ext cx="1188122" cy="11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1"/>
    </mc:Choice>
    <mc:Fallback xmlns="">
      <p:transition spd="slow" advTm="224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1855-33F2-C119-AAE1-B6E5FDA8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501" y="0"/>
            <a:ext cx="10515600" cy="1325563"/>
          </a:xfrm>
        </p:spPr>
        <p:txBody>
          <a:bodyPr/>
          <a:lstStyle/>
          <a:p>
            <a:r>
              <a:rPr lang="es-ES" dirty="0"/>
              <a:t>Propuestas de mejora</a:t>
            </a:r>
          </a:p>
        </p:txBody>
      </p:sp>
      <p:pic>
        <p:nvPicPr>
          <p:cNvPr id="8" name="Picture 7" descr="A blue and black square with arrows&#10;&#10;Description automatically generated with low confidence">
            <a:extLst>
              <a:ext uri="{FF2B5EF4-FFF2-40B4-BE49-F238E27FC236}">
                <a16:creationId xmlns:a16="http://schemas.microsoft.com/office/drawing/2014/main" id="{B19C3152-8B3F-5DD0-FF0F-054E8EC0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94" y="1289405"/>
            <a:ext cx="1060009" cy="1060009"/>
          </a:xfrm>
          <a:prstGeom prst="rect">
            <a:avLst/>
          </a:prstGeom>
        </p:spPr>
      </p:pic>
      <p:pic>
        <p:nvPicPr>
          <p:cNvPr id="12" name="Picture 11" descr="A picture containing screenshot, rectangle, design&#10;&#10;Description automatically generated">
            <a:extLst>
              <a:ext uri="{FF2B5EF4-FFF2-40B4-BE49-F238E27FC236}">
                <a16:creationId xmlns:a16="http://schemas.microsoft.com/office/drawing/2014/main" id="{B522FFB0-454D-CCF7-0A19-C8DCCD8F4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72" y="5416399"/>
            <a:ext cx="1126872" cy="1126872"/>
          </a:xfrm>
          <a:prstGeom prst="rect">
            <a:avLst/>
          </a:prstGeom>
        </p:spPr>
      </p:pic>
      <p:pic>
        <p:nvPicPr>
          <p:cNvPr id="14" name="Picture 13" descr="A picture containing graphics, screenshot, clipart, graphic design&#10;&#10;Description automatically generated">
            <a:extLst>
              <a:ext uri="{FF2B5EF4-FFF2-40B4-BE49-F238E27FC236}">
                <a16:creationId xmlns:a16="http://schemas.microsoft.com/office/drawing/2014/main" id="{EC70576B-1F30-4091-A8D4-35728A9B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94" y="4000535"/>
            <a:ext cx="1213357" cy="1213357"/>
          </a:xfrm>
          <a:prstGeom prst="rect">
            <a:avLst/>
          </a:prstGeom>
        </p:spPr>
      </p:pic>
      <p:pic>
        <p:nvPicPr>
          <p:cNvPr id="42" name="Picture 41" descr="A picture containing sky, outdoor, plant, cloud&#10;&#10;Description automatically generated">
            <a:extLst>
              <a:ext uri="{FF2B5EF4-FFF2-40B4-BE49-F238E27FC236}">
                <a16:creationId xmlns:a16="http://schemas.microsoft.com/office/drawing/2014/main" id="{0618F684-512B-92EB-057C-FE316B53E3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669" r="12590" b="14625"/>
          <a:stretch/>
        </p:blipFill>
        <p:spPr>
          <a:xfrm>
            <a:off x="0" y="-651563"/>
            <a:ext cx="4678326" cy="8966327"/>
          </a:xfrm>
          <a:prstGeom prst="rect">
            <a:avLst/>
          </a:prstGeom>
          <a:ln w="76200">
            <a:solidFill>
              <a:srgbClr val="FFFFFF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6AF7BC5-AFC9-85D8-6A39-63EDFA117919}"/>
              </a:ext>
            </a:extLst>
          </p:cNvPr>
          <p:cNvSpPr txBox="1"/>
          <p:nvPr/>
        </p:nvSpPr>
        <p:spPr>
          <a:xfrm>
            <a:off x="7140747" y="1384663"/>
            <a:ext cx="4178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Reducir el tamaño</a:t>
            </a:r>
            <a:r>
              <a:rPr lang="es-ES" sz="2800" dirty="0"/>
              <a:t> del conjunto</a:t>
            </a:r>
          </a:p>
          <a:p>
            <a:endParaRPr lang="es-E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18224E-F430-3A2B-B743-52A2EB4E7CC3}"/>
              </a:ext>
            </a:extLst>
          </p:cNvPr>
          <p:cNvSpPr txBox="1"/>
          <p:nvPr/>
        </p:nvSpPr>
        <p:spPr>
          <a:xfrm>
            <a:off x="7140747" y="5542997"/>
            <a:ext cx="61198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Instalar el huerto </a:t>
            </a:r>
            <a:r>
              <a:rPr lang="es-ES" sz="2800" b="1" dirty="0"/>
              <a:t>dentro de un invernadero </a:t>
            </a:r>
          </a:p>
          <a:p>
            <a:endParaRPr lang="es-ES" sz="2800" b="1" dirty="0"/>
          </a:p>
          <a:p>
            <a:endParaRPr lang="es-E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5F888-C739-4768-F464-1CF9213D59D3}"/>
              </a:ext>
            </a:extLst>
          </p:cNvPr>
          <p:cNvSpPr txBox="1"/>
          <p:nvPr/>
        </p:nvSpPr>
        <p:spPr>
          <a:xfrm>
            <a:off x="7140747" y="2764677"/>
            <a:ext cx="4101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Mejorar el </a:t>
            </a:r>
            <a:r>
              <a:rPr lang="es-ES" sz="2800" b="1" dirty="0"/>
              <a:t>control de temperatura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F432-D801-F858-F628-4A13803CD320}"/>
              </a:ext>
            </a:extLst>
          </p:cNvPr>
          <p:cNvSpPr txBox="1"/>
          <p:nvPr/>
        </p:nvSpPr>
        <p:spPr>
          <a:xfrm>
            <a:off x="7140747" y="4130159"/>
            <a:ext cx="4949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/>
              <a:t>Mejorar la monitorización y control </a:t>
            </a:r>
            <a:r>
              <a:rPr lang="es-ES" sz="2800" dirty="0"/>
              <a:t>del pH y EC</a:t>
            </a:r>
          </a:p>
        </p:txBody>
      </p:sp>
      <p:pic>
        <p:nvPicPr>
          <p:cNvPr id="4" name="Picture 3" descr="A picture containing graphics, logo, clipart, symbol&#10;&#10;Description automatically generated">
            <a:extLst>
              <a:ext uri="{FF2B5EF4-FFF2-40B4-BE49-F238E27FC236}">
                <a16:creationId xmlns:a16="http://schemas.microsoft.com/office/drawing/2014/main" id="{268E9999-547A-0302-B403-05EC6C3D4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94" y="2635656"/>
            <a:ext cx="1116857" cy="11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0"/>
    </mc:Choice>
    <mc:Fallback xmlns="">
      <p:transition spd="slow" advTm="73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8377-8FE5-9831-EE42-E0C8C309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704"/>
            <a:ext cx="10515600" cy="13255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pic>
        <p:nvPicPr>
          <p:cNvPr id="22" name="Content Placeholder 21" descr="A picture containing outdoor, sky, funeral, plant&#10;&#10;Description automatically generated">
            <a:extLst>
              <a:ext uri="{FF2B5EF4-FFF2-40B4-BE49-F238E27FC236}">
                <a16:creationId xmlns:a16="http://schemas.microsoft.com/office/drawing/2014/main" id="{620E0388-B34F-64CB-8F39-7D938C8FD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86" y="-1365164"/>
            <a:ext cx="5249714" cy="9332827"/>
          </a:xfrm>
          <a:ln w="762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30FC5-F488-5534-B761-FBE6D2E450CD}"/>
              </a:ext>
            </a:extLst>
          </p:cNvPr>
          <p:cNvSpPr txBox="1"/>
          <p:nvPr/>
        </p:nvSpPr>
        <p:spPr>
          <a:xfrm>
            <a:off x="1894804" y="1343818"/>
            <a:ext cx="474445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Buscar y contactar con proveedores</a:t>
            </a:r>
          </a:p>
          <a:p>
            <a:endParaRPr lang="es-ES" sz="2800" dirty="0"/>
          </a:p>
          <a:p>
            <a:r>
              <a:rPr lang="es-ES" sz="2800" dirty="0"/>
              <a:t>Desarrollo completo de un projecto</a:t>
            </a:r>
          </a:p>
          <a:p>
            <a:endParaRPr lang="es-ES" sz="2800" dirty="0"/>
          </a:p>
          <a:p>
            <a:r>
              <a:rPr lang="es-ES" sz="2800" dirty="0"/>
              <a:t>Profundizar y aplicar muchos conceptos de mi ingeniería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Desarrollo personal</a:t>
            </a:r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pic>
        <p:nvPicPr>
          <p:cNvPr id="5" name="Picture 4" descr="A drawing of a light bulb and pencil&#10;&#10;Description automatically generated with low confidence">
            <a:extLst>
              <a:ext uri="{FF2B5EF4-FFF2-40B4-BE49-F238E27FC236}">
                <a16:creationId xmlns:a16="http://schemas.microsoft.com/office/drawing/2014/main" id="{5B47450C-23AB-0D35-C85F-E14BF6CE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9" y="2640383"/>
            <a:ext cx="1026744" cy="1026744"/>
          </a:xfrm>
          <a:prstGeom prst="rect">
            <a:avLst/>
          </a:prstGeom>
        </p:spPr>
      </p:pic>
      <p:pic>
        <p:nvPicPr>
          <p:cNvPr id="9" name="Picture 8" descr="A magnifying glass with a cube on it&#10;&#10;Description automatically generated with low confidence">
            <a:extLst>
              <a:ext uri="{FF2B5EF4-FFF2-40B4-BE49-F238E27FC236}">
                <a16:creationId xmlns:a16="http://schemas.microsoft.com/office/drawing/2014/main" id="{55C9D51D-68F0-AA4B-EBEA-A13E18BC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6" y="1448028"/>
            <a:ext cx="859983" cy="859983"/>
          </a:xfrm>
          <a:prstGeom prst="rect">
            <a:avLst/>
          </a:prstGeom>
        </p:spPr>
      </p:pic>
      <p:pic>
        <p:nvPicPr>
          <p:cNvPr id="11" name="Picture 10" descr="A picture containing clipart, graphics, graphic design, poster&#10;&#10;Description automatically generated">
            <a:extLst>
              <a:ext uri="{FF2B5EF4-FFF2-40B4-BE49-F238E27FC236}">
                <a16:creationId xmlns:a16="http://schemas.microsoft.com/office/drawing/2014/main" id="{E3E222B2-7613-2679-7A71-87B006100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" y="3839594"/>
            <a:ext cx="921711" cy="921711"/>
          </a:xfrm>
          <a:prstGeom prst="rect">
            <a:avLst/>
          </a:prstGeom>
        </p:spPr>
      </p:pic>
      <p:pic>
        <p:nvPicPr>
          <p:cNvPr id="15" name="Picture 14" descr="A picture containing clipart, cartoon, human face, smile&#10;&#10;Description automatically generated">
            <a:extLst>
              <a:ext uri="{FF2B5EF4-FFF2-40B4-BE49-F238E27FC236}">
                <a16:creationId xmlns:a16="http://schemas.microsoft.com/office/drawing/2014/main" id="{FED15A81-5F98-545B-2117-741A46BA6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9" y="5198710"/>
            <a:ext cx="1100784" cy="11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7E3123-1EA1-9744-F140-56EA810CD0EA}"/>
              </a:ext>
            </a:extLst>
          </p:cNvPr>
          <p:cNvGrpSpPr>
            <a:grpSpLocks/>
          </p:cNvGrpSpPr>
          <p:nvPr/>
        </p:nvGrpSpPr>
        <p:grpSpPr>
          <a:xfrm>
            <a:off x="0" y="1286505"/>
            <a:ext cx="6766560" cy="5383748"/>
            <a:chOff x="1987873" y="1708001"/>
            <a:chExt cx="4282642" cy="3441997"/>
          </a:xfrm>
        </p:grpSpPr>
        <p:grpSp>
          <p:nvGrpSpPr>
            <p:cNvPr id="58" name="Google Shape;80;p16">
              <a:extLst>
                <a:ext uri="{FF2B5EF4-FFF2-40B4-BE49-F238E27FC236}">
                  <a16:creationId xmlns:a16="http://schemas.microsoft.com/office/drawing/2014/main" id="{097ACC01-32C5-72DD-9713-12AFA6300FE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1708001"/>
              <a:ext cx="4282642" cy="1196743"/>
              <a:chOff x="470447" y="1296050"/>
              <a:chExt cx="4282642" cy="1196743"/>
            </a:xfrm>
          </p:grpSpPr>
          <p:sp>
            <p:nvSpPr>
              <p:cNvPr id="100" name="Google Shape;82;p16">
                <a:extLst>
                  <a:ext uri="{FF2B5EF4-FFF2-40B4-BE49-F238E27FC236}">
                    <a16:creationId xmlns:a16="http://schemas.microsoft.com/office/drawing/2014/main" id="{2BB66526-9033-7629-94B4-3CA1CF212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1296050"/>
                <a:ext cx="502982" cy="1196743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50629" extrusionOk="0">
                    <a:moveTo>
                      <a:pt x="21278" y="1"/>
                    </a:moveTo>
                    <a:lnTo>
                      <a:pt x="1" y="35799"/>
                    </a:lnTo>
                    <a:lnTo>
                      <a:pt x="1" y="50628"/>
                    </a:lnTo>
                    <a:lnTo>
                      <a:pt x="21278" y="29119"/>
                    </a:lnTo>
                    <a:lnTo>
                      <a:pt x="21278" y="1"/>
                    </a:lnTo>
                    <a:close/>
                  </a:path>
                </a:pathLst>
              </a:custGeom>
              <a:solidFill>
                <a:srgbClr val="FF8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3;p16">
                <a:extLst>
                  <a:ext uri="{FF2B5EF4-FFF2-40B4-BE49-F238E27FC236}">
                    <a16:creationId xmlns:a16="http://schemas.microsoft.com/office/drawing/2014/main" id="{654A9081-B8E0-2983-690A-BC0FB17981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1296050"/>
                <a:ext cx="3126792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132281" h="29119" extrusionOk="0">
                    <a:moveTo>
                      <a:pt x="0" y="1"/>
                    </a:moveTo>
                    <a:lnTo>
                      <a:pt x="0" y="29119"/>
                    </a:lnTo>
                    <a:lnTo>
                      <a:pt x="117786" y="29119"/>
                    </a:lnTo>
                    <a:cubicBezTo>
                      <a:pt x="125833" y="29119"/>
                      <a:pt x="132281" y="22568"/>
                      <a:pt x="132281" y="14521"/>
                    </a:cubicBezTo>
                    <a:cubicBezTo>
                      <a:pt x="132281" y="6552"/>
                      <a:pt x="125833" y="1"/>
                      <a:pt x="11778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4;p16">
                <a:extLst>
                  <a:ext uri="{FF2B5EF4-FFF2-40B4-BE49-F238E27FC236}">
                    <a16:creationId xmlns:a16="http://schemas.microsoft.com/office/drawing/2014/main" id="{19A32FDB-685F-4020-936E-DBE80BA94F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142225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1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FFB0AD"/>
              </a:solidFill>
              <a:ln w="9525" cap="flat" cmpd="sng">
                <a:solidFill>
                  <a:srgbClr val="FFB0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90;p16">
              <a:extLst>
                <a:ext uri="{FF2B5EF4-FFF2-40B4-BE49-F238E27FC236}">
                  <a16:creationId xmlns:a16="http://schemas.microsoft.com/office/drawing/2014/main" id="{8AA46465-9D39-8AD8-4AF8-91AF27A2E9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953279"/>
              <a:ext cx="3200565" cy="1196719"/>
              <a:chOff x="470447" y="3541328"/>
              <a:chExt cx="3200565" cy="1196719"/>
            </a:xfrm>
          </p:grpSpPr>
          <p:sp>
            <p:nvSpPr>
              <p:cNvPr id="91" name="Google Shape;92;p16">
                <a:extLst>
                  <a:ext uri="{FF2B5EF4-FFF2-40B4-BE49-F238E27FC236}">
                    <a16:creationId xmlns:a16="http://schemas.microsoft.com/office/drawing/2014/main" id="{648ABE1D-D316-F286-5D49-1BDDCA32BF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3541328"/>
                <a:ext cx="502982" cy="1196719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50628" extrusionOk="0">
                    <a:moveTo>
                      <a:pt x="1" y="0"/>
                    </a:moveTo>
                    <a:lnTo>
                      <a:pt x="1" y="14830"/>
                    </a:lnTo>
                    <a:lnTo>
                      <a:pt x="21278" y="50628"/>
                    </a:lnTo>
                    <a:lnTo>
                      <a:pt x="21278" y="215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D83AB"/>
              </a:solidFill>
              <a:ln w="9525" cap="flat" cmpd="sng">
                <a:solidFill>
                  <a:srgbClr val="4D83A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3;p16">
                <a:extLst>
                  <a:ext uri="{FF2B5EF4-FFF2-40B4-BE49-F238E27FC236}">
                    <a16:creationId xmlns:a16="http://schemas.microsoft.com/office/drawing/2014/main" id="{F2FD6DF6-979C-3F20-B89C-96AE2C15C5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4049747"/>
                <a:ext cx="2044715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86503" h="29119" extrusionOk="0">
                    <a:moveTo>
                      <a:pt x="0" y="1"/>
                    </a:moveTo>
                    <a:lnTo>
                      <a:pt x="0" y="29119"/>
                    </a:lnTo>
                    <a:lnTo>
                      <a:pt x="71879" y="29119"/>
                    </a:lnTo>
                    <a:cubicBezTo>
                      <a:pt x="79951" y="29119"/>
                      <a:pt x="86502" y="22568"/>
                      <a:pt x="86502" y="14598"/>
                    </a:cubicBezTo>
                    <a:cubicBezTo>
                      <a:pt x="86502" y="6552"/>
                      <a:pt x="79951" y="1"/>
                      <a:pt x="71879" y="1"/>
                    </a:cubicBezTo>
                    <a:close/>
                  </a:path>
                </a:pathLst>
              </a:custGeom>
              <a:solidFill>
                <a:srgbClr val="1E547B"/>
              </a:solidFill>
              <a:ln w="9525" cap="flat" cmpd="sng">
                <a:solidFill>
                  <a:srgbClr val="1E547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4;p16">
                <a:extLst>
                  <a:ext uri="{FF2B5EF4-FFF2-40B4-BE49-F238E27FC236}">
                    <a16:creationId xmlns:a16="http://schemas.microsoft.com/office/drawing/2014/main" id="{400A5DC6-84F7-9A4F-1454-C8F48425E0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3541328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0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0"/>
                    </a:lnTo>
                    <a:close/>
                  </a:path>
                </a:pathLst>
              </a:custGeom>
              <a:solidFill>
                <a:srgbClr val="8AB7D7"/>
              </a:solidFill>
              <a:ln w="9525" cap="flat" cmpd="sng">
                <a:solidFill>
                  <a:srgbClr val="8AB7D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00;p16">
              <a:extLst>
                <a:ext uri="{FF2B5EF4-FFF2-40B4-BE49-F238E27FC236}">
                  <a16:creationId xmlns:a16="http://schemas.microsoft.com/office/drawing/2014/main" id="{A5FE1EAB-696D-6B0D-E527-303373BF9FA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2393089"/>
              <a:ext cx="4029718" cy="862175"/>
              <a:chOff x="470447" y="1981138"/>
              <a:chExt cx="4029718" cy="862175"/>
            </a:xfrm>
          </p:grpSpPr>
          <p:sp>
            <p:nvSpPr>
              <p:cNvPr id="82" name="Google Shape;102;p16">
                <a:extLst>
                  <a:ext uri="{FF2B5EF4-FFF2-40B4-BE49-F238E27FC236}">
                    <a16:creationId xmlns:a16="http://schemas.microsoft.com/office/drawing/2014/main" id="{9EBDEA42-C30D-1A1B-BA6F-BB882052BB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1984326"/>
                <a:ext cx="502982" cy="858987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36340" extrusionOk="0">
                    <a:moveTo>
                      <a:pt x="21278" y="1"/>
                    </a:moveTo>
                    <a:lnTo>
                      <a:pt x="1" y="21510"/>
                    </a:lnTo>
                    <a:lnTo>
                      <a:pt x="1" y="36340"/>
                    </a:lnTo>
                    <a:lnTo>
                      <a:pt x="21278" y="29118"/>
                    </a:lnTo>
                    <a:lnTo>
                      <a:pt x="21278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4;p16">
                <a:extLst>
                  <a:ext uri="{FF2B5EF4-FFF2-40B4-BE49-F238E27FC236}">
                    <a16:creationId xmlns:a16="http://schemas.microsoft.com/office/drawing/2014/main" id="{09E48FC8-82C2-A6D8-AFED-1695E19699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492769"/>
                <a:ext cx="652915" cy="350544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0" extrusionOk="0">
                    <a:moveTo>
                      <a:pt x="0" y="0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;p16">
                <a:extLst>
                  <a:ext uri="{FF2B5EF4-FFF2-40B4-BE49-F238E27FC236}">
                    <a16:creationId xmlns:a16="http://schemas.microsoft.com/office/drawing/2014/main" id="{DEE97433-A877-A408-4D7F-BA131C743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0453" y="2093576"/>
                <a:ext cx="469800" cy="469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;p16">
                <a:extLst>
                  <a:ext uri="{FF2B5EF4-FFF2-40B4-BE49-F238E27FC236}">
                    <a16:creationId xmlns:a16="http://schemas.microsoft.com/office/drawing/2014/main" id="{9858C7E0-CBB7-F8DC-5AC5-5A19E104C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305" y="2145626"/>
                <a:ext cx="17961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87" name="Google Shape;107;p16">
                <a:extLst>
                  <a:ext uri="{FF2B5EF4-FFF2-40B4-BE49-F238E27FC236}">
                    <a16:creationId xmlns:a16="http://schemas.microsoft.com/office/drawing/2014/main" id="{98E5ACEC-884D-07CC-0F75-A28C11CFD8B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5751" y="2138874"/>
                <a:ext cx="379205" cy="379205"/>
                <a:chOff x="1487200" y="4993750"/>
                <a:chExt cx="483125" cy="483125"/>
              </a:xfrm>
            </p:grpSpPr>
            <p:sp>
              <p:nvSpPr>
                <p:cNvPr id="88" name="Google Shape;108;p16">
                  <a:extLst>
                    <a:ext uri="{FF2B5EF4-FFF2-40B4-BE49-F238E27FC236}">
                      <a16:creationId xmlns:a16="http://schemas.microsoft.com/office/drawing/2014/main" id="{1352A0AF-30BE-390D-1C3A-FA34A0AAB2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87200" y="4993750"/>
                  <a:ext cx="483125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19325" extrusionOk="0">
                      <a:moveTo>
                        <a:pt x="9662" y="1133"/>
                      </a:moveTo>
                      <a:cubicBezTo>
                        <a:pt x="11824" y="1133"/>
                        <a:pt x="13983" y="1975"/>
                        <a:pt x="15668" y="3657"/>
                      </a:cubicBezTo>
                      <a:cubicBezTo>
                        <a:pt x="19035" y="7027"/>
                        <a:pt x="19035" y="12302"/>
                        <a:pt x="15668" y="15668"/>
                      </a:cubicBezTo>
                      <a:cubicBezTo>
                        <a:pt x="13983" y="17352"/>
                        <a:pt x="11822" y="18193"/>
                        <a:pt x="9661" y="18193"/>
                      </a:cubicBezTo>
                      <a:cubicBezTo>
                        <a:pt x="7500" y="18193"/>
                        <a:pt x="5340" y="17352"/>
                        <a:pt x="3657" y="15668"/>
                      </a:cubicBezTo>
                      <a:cubicBezTo>
                        <a:pt x="290" y="12302"/>
                        <a:pt x="290" y="7024"/>
                        <a:pt x="3657" y="3657"/>
                      </a:cubicBezTo>
                      <a:cubicBezTo>
                        <a:pt x="5342" y="1975"/>
                        <a:pt x="7500" y="1133"/>
                        <a:pt x="9662" y="1133"/>
                      </a:cubicBezTo>
                      <a:close/>
                      <a:moveTo>
                        <a:pt x="9662" y="1"/>
                      </a:moveTo>
                      <a:cubicBezTo>
                        <a:pt x="7117" y="1"/>
                        <a:pt x="4698" y="1015"/>
                        <a:pt x="2857" y="2857"/>
                      </a:cubicBezTo>
                      <a:cubicBezTo>
                        <a:pt x="1015" y="4699"/>
                        <a:pt x="0" y="7117"/>
                        <a:pt x="0" y="9663"/>
                      </a:cubicBezTo>
                      <a:cubicBezTo>
                        <a:pt x="0" y="12208"/>
                        <a:pt x="1015" y="14627"/>
                        <a:pt x="2857" y="16469"/>
                      </a:cubicBezTo>
                      <a:cubicBezTo>
                        <a:pt x="4698" y="18310"/>
                        <a:pt x="7117" y="19325"/>
                        <a:pt x="9662" y="19325"/>
                      </a:cubicBezTo>
                      <a:cubicBezTo>
                        <a:pt x="12208" y="19325"/>
                        <a:pt x="14626" y="18310"/>
                        <a:pt x="16468" y="16469"/>
                      </a:cubicBezTo>
                      <a:cubicBezTo>
                        <a:pt x="18310" y="14627"/>
                        <a:pt x="19325" y="12208"/>
                        <a:pt x="19325" y="9663"/>
                      </a:cubicBezTo>
                      <a:cubicBezTo>
                        <a:pt x="19325" y="7117"/>
                        <a:pt x="18310" y="4699"/>
                        <a:pt x="16468" y="2857"/>
                      </a:cubicBezTo>
                      <a:cubicBezTo>
                        <a:pt x="14626" y="1015"/>
                        <a:pt x="12208" y="1"/>
                        <a:pt x="9662" y="1"/>
                      </a:cubicBezTo>
                      <a:close/>
                    </a:path>
                  </a:pathLst>
                </a:custGeom>
                <a:solidFill>
                  <a:srgbClr val="B33F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89" name="Google Shape;109;p16">
                  <a:extLst>
                    <a:ext uri="{FF2B5EF4-FFF2-40B4-BE49-F238E27FC236}">
                      <a16:creationId xmlns:a16="http://schemas.microsoft.com/office/drawing/2014/main" id="{80EB557E-63AF-6BEB-7DEF-6F9C4382D78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02600" y="5143950"/>
                  <a:ext cx="250350" cy="18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4" h="7309" extrusionOk="0">
                      <a:moveTo>
                        <a:pt x="8149" y="1134"/>
                      </a:moveTo>
                      <a:cubicBezTo>
                        <a:pt x="8294" y="1134"/>
                        <a:pt x="8439" y="1189"/>
                        <a:pt x="8549" y="1300"/>
                      </a:cubicBezTo>
                      <a:cubicBezTo>
                        <a:pt x="8769" y="1520"/>
                        <a:pt x="8769" y="1879"/>
                        <a:pt x="8549" y="2100"/>
                      </a:cubicBezTo>
                      <a:lnTo>
                        <a:pt x="4639" y="6007"/>
                      </a:lnTo>
                      <a:cubicBezTo>
                        <a:pt x="4527" y="6120"/>
                        <a:pt x="4377" y="6177"/>
                        <a:pt x="4227" y="6177"/>
                      </a:cubicBezTo>
                      <a:cubicBezTo>
                        <a:pt x="4081" y="6177"/>
                        <a:pt x="3937" y="6123"/>
                        <a:pt x="3830" y="6016"/>
                      </a:cubicBezTo>
                      <a:lnTo>
                        <a:pt x="1547" y="3748"/>
                      </a:lnTo>
                      <a:cubicBezTo>
                        <a:pt x="1296" y="3534"/>
                        <a:pt x="1281" y="3151"/>
                        <a:pt x="1514" y="2918"/>
                      </a:cubicBezTo>
                      <a:cubicBezTo>
                        <a:pt x="1626" y="2806"/>
                        <a:pt x="1771" y="2750"/>
                        <a:pt x="1916" y="2750"/>
                      </a:cubicBezTo>
                      <a:cubicBezTo>
                        <a:pt x="2074" y="2750"/>
                        <a:pt x="2232" y="2817"/>
                        <a:pt x="2344" y="2948"/>
                      </a:cubicBezTo>
                      <a:lnTo>
                        <a:pt x="3784" y="4388"/>
                      </a:lnTo>
                      <a:cubicBezTo>
                        <a:pt x="3793" y="4401"/>
                        <a:pt x="3805" y="4410"/>
                        <a:pt x="3817" y="4419"/>
                      </a:cubicBezTo>
                      <a:cubicBezTo>
                        <a:pt x="3817" y="4422"/>
                        <a:pt x="3820" y="4422"/>
                        <a:pt x="3823" y="4425"/>
                      </a:cubicBezTo>
                      <a:cubicBezTo>
                        <a:pt x="3934" y="4535"/>
                        <a:pt x="4078" y="4590"/>
                        <a:pt x="4222" y="4590"/>
                      </a:cubicBezTo>
                      <a:cubicBezTo>
                        <a:pt x="4367" y="4590"/>
                        <a:pt x="4512" y="4535"/>
                        <a:pt x="4624" y="4425"/>
                      </a:cubicBezTo>
                      <a:lnTo>
                        <a:pt x="7749" y="1300"/>
                      </a:lnTo>
                      <a:cubicBezTo>
                        <a:pt x="7859" y="1189"/>
                        <a:pt x="8004" y="1134"/>
                        <a:pt x="8149" y="1134"/>
                      </a:cubicBezTo>
                      <a:close/>
                      <a:moveTo>
                        <a:pt x="8146" y="1"/>
                      </a:moveTo>
                      <a:cubicBezTo>
                        <a:pt x="7712" y="1"/>
                        <a:pt x="7279" y="166"/>
                        <a:pt x="6949" y="496"/>
                      </a:cubicBezTo>
                      <a:lnTo>
                        <a:pt x="6946" y="496"/>
                      </a:lnTo>
                      <a:lnTo>
                        <a:pt x="4219" y="3223"/>
                      </a:lnTo>
                      <a:lnTo>
                        <a:pt x="3144" y="2148"/>
                      </a:lnTo>
                      <a:cubicBezTo>
                        <a:pt x="2808" y="1779"/>
                        <a:pt x="2348" y="1594"/>
                        <a:pt x="1887" y="1594"/>
                      </a:cubicBezTo>
                      <a:cubicBezTo>
                        <a:pt x="1453" y="1594"/>
                        <a:pt x="1019" y="1758"/>
                        <a:pt x="686" y="2091"/>
                      </a:cubicBezTo>
                      <a:cubicBezTo>
                        <a:pt x="1" y="2776"/>
                        <a:pt x="28" y="3896"/>
                        <a:pt x="747" y="4549"/>
                      </a:cubicBezTo>
                      <a:lnTo>
                        <a:pt x="3029" y="6819"/>
                      </a:lnTo>
                      <a:cubicBezTo>
                        <a:pt x="3344" y="7131"/>
                        <a:pt x="3768" y="7308"/>
                        <a:pt x="4214" y="7308"/>
                      </a:cubicBezTo>
                      <a:cubicBezTo>
                        <a:pt x="4218" y="7308"/>
                        <a:pt x="4221" y="7308"/>
                        <a:pt x="4225" y="7308"/>
                      </a:cubicBezTo>
                      <a:cubicBezTo>
                        <a:pt x="4678" y="7308"/>
                        <a:pt x="5116" y="7127"/>
                        <a:pt x="5439" y="6807"/>
                      </a:cubicBezTo>
                      <a:lnTo>
                        <a:pt x="9349" y="2900"/>
                      </a:lnTo>
                      <a:cubicBezTo>
                        <a:pt x="10013" y="2236"/>
                        <a:pt x="10013" y="1161"/>
                        <a:pt x="9349" y="499"/>
                      </a:cubicBezTo>
                      <a:cubicBezTo>
                        <a:pt x="9017" y="167"/>
                        <a:pt x="8581" y="1"/>
                        <a:pt x="8146" y="1"/>
                      </a:cubicBezTo>
                      <a:close/>
                    </a:path>
                  </a:pathLst>
                </a:custGeom>
                <a:solidFill>
                  <a:srgbClr val="B33F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09" name="Google Shape;103;p16">
                <a:extLst>
                  <a:ext uri="{FF2B5EF4-FFF2-40B4-BE49-F238E27FC236}">
                    <a16:creationId xmlns:a16="http://schemas.microsoft.com/office/drawing/2014/main" id="{B1521FD0-05E2-372D-5C20-EFBEC96C60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4545" y="1981138"/>
                <a:ext cx="2875620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121655" h="29119" extrusionOk="0">
                    <a:moveTo>
                      <a:pt x="0" y="1"/>
                    </a:moveTo>
                    <a:lnTo>
                      <a:pt x="0" y="29118"/>
                    </a:lnTo>
                    <a:lnTo>
                      <a:pt x="107135" y="29118"/>
                    </a:lnTo>
                    <a:cubicBezTo>
                      <a:pt x="115207" y="29118"/>
                      <a:pt x="121655" y="22568"/>
                      <a:pt x="121655" y="14521"/>
                    </a:cubicBezTo>
                    <a:cubicBezTo>
                      <a:pt x="121655" y="6552"/>
                      <a:pt x="115207" y="1"/>
                      <a:pt x="107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0;p16">
              <a:extLst>
                <a:ext uri="{FF2B5EF4-FFF2-40B4-BE49-F238E27FC236}">
                  <a16:creationId xmlns:a16="http://schemas.microsoft.com/office/drawing/2014/main" id="{D8323567-27E9-B615-76C1-BF683C3B042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084554"/>
              <a:ext cx="3738861" cy="688915"/>
              <a:chOff x="470447" y="2672603"/>
              <a:chExt cx="3738861" cy="688915"/>
            </a:xfrm>
          </p:grpSpPr>
          <p:sp>
            <p:nvSpPr>
              <p:cNvPr id="73" name="Google Shape;112;p16">
                <a:extLst>
                  <a:ext uri="{FF2B5EF4-FFF2-40B4-BE49-F238E27FC236}">
                    <a16:creationId xmlns:a16="http://schemas.microsoft.com/office/drawing/2014/main" id="{92635042-5506-6F81-811D-B6F2ADDCAD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2672603"/>
                <a:ext cx="502982" cy="688915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29145" extrusionOk="0">
                    <a:moveTo>
                      <a:pt x="21278" y="0"/>
                    </a:moveTo>
                    <a:lnTo>
                      <a:pt x="1" y="7222"/>
                    </a:lnTo>
                    <a:lnTo>
                      <a:pt x="1" y="21923"/>
                    </a:lnTo>
                    <a:lnTo>
                      <a:pt x="21278" y="29144"/>
                    </a:lnTo>
                    <a:lnTo>
                      <a:pt x="21278" y="0"/>
                    </a:lnTo>
                    <a:close/>
                  </a:path>
                </a:pathLst>
              </a:custGeom>
              <a:solidFill>
                <a:srgbClr val="B056AF"/>
              </a:solidFill>
              <a:ln w="9525" cap="flat" cmpd="sng">
                <a:solidFill>
                  <a:srgbClr val="B056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3;p16">
                <a:extLst>
                  <a:ext uri="{FF2B5EF4-FFF2-40B4-BE49-F238E27FC236}">
                    <a16:creationId xmlns:a16="http://schemas.microsoft.com/office/drawing/2014/main" id="{5E99AA1A-A870-6C48-FDBE-2CEA848A8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2672603"/>
                <a:ext cx="2583011" cy="688915"/>
              </a:xfrm>
              <a:custGeom>
                <a:avLst/>
                <a:gdLst/>
                <a:ahLst/>
                <a:cxnLst/>
                <a:rect l="l" t="t" r="r" b="b"/>
                <a:pathLst>
                  <a:path w="109276" h="29145" extrusionOk="0">
                    <a:moveTo>
                      <a:pt x="0" y="0"/>
                    </a:moveTo>
                    <a:lnTo>
                      <a:pt x="0" y="29144"/>
                    </a:lnTo>
                    <a:lnTo>
                      <a:pt x="94678" y="29144"/>
                    </a:lnTo>
                    <a:cubicBezTo>
                      <a:pt x="102725" y="29144"/>
                      <a:pt x="109275" y="22567"/>
                      <a:pt x="109275" y="14521"/>
                    </a:cubicBezTo>
                    <a:cubicBezTo>
                      <a:pt x="109275" y="6577"/>
                      <a:pt x="102725" y="0"/>
                      <a:pt x="94678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 w="9525" cap="flat" cmpd="sng">
                <a:solidFill>
                  <a:srgbClr val="7B1E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4;p16">
                <a:extLst>
                  <a:ext uri="{FF2B5EF4-FFF2-40B4-BE49-F238E27FC236}">
                    <a16:creationId xmlns:a16="http://schemas.microsoft.com/office/drawing/2014/main" id="{92AD381A-9114-3995-592F-272BCE7343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843289"/>
                <a:ext cx="652915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702" extrusionOk="0">
                    <a:moveTo>
                      <a:pt x="0" y="1"/>
                    </a:moveTo>
                    <a:lnTo>
                      <a:pt x="0" y="14702"/>
                    </a:lnTo>
                    <a:lnTo>
                      <a:pt x="27622" y="14702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D794D6"/>
              </a:solidFill>
              <a:ln w="9525" cap="flat" cmpd="sng">
                <a:solidFill>
                  <a:srgbClr val="D794D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20;p16">
              <a:extLst>
                <a:ext uri="{FF2B5EF4-FFF2-40B4-BE49-F238E27FC236}">
                  <a16:creationId xmlns:a16="http://schemas.microsoft.com/office/drawing/2014/main" id="{5B776C8E-D456-9F90-399C-2DA1F6AFA8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602735"/>
              <a:ext cx="3454762" cy="858987"/>
              <a:chOff x="470447" y="3190784"/>
              <a:chExt cx="3454762" cy="858987"/>
            </a:xfrm>
          </p:grpSpPr>
          <p:sp>
            <p:nvSpPr>
              <p:cNvPr id="64" name="Google Shape;122;p16">
                <a:extLst>
                  <a:ext uri="{FF2B5EF4-FFF2-40B4-BE49-F238E27FC236}">
                    <a16:creationId xmlns:a16="http://schemas.microsoft.com/office/drawing/2014/main" id="{BB398840-F9FE-51BE-7ACE-61C63FAD85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3190784"/>
                <a:ext cx="502982" cy="858987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36340" extrusionOk="0">
                    <a:moveTo>
                      <a:pt x="1" y="1"/>
                    </a:moveTo>
                    <a:lnTo>
                      <a:pt x="1" y="14830"/>
                    </a:lnTo>
                    <a:lnTo>
                      <a:pt x="21278" y="36340"/>
                    </a:lnTo>
                    <a:lnTo>
                      <a:pt x="21278" y="72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451A4"/>
              </a:solidFill>
              <a:ln w="9525" cap="flat" cmpd="sng">
                <a:solidFill>
                  <a:srgbClr val="7451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3;p16">
                <a:extLst>
                  <a:ext uri="{FF2B5EF4-FFF2-40B4-BE49-F238E27FC236}">
                    <a16:creationId xmlns:a16="http://schemas.microsoft.com/office/drawing/2014/main" id="{EA3B671D-0FDD-23C0-54D2-BA889C302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3361494"/>
                <a:ext cx="2298912" cy="688277"/>
              </a:xfrm>
              <a:custGeom>
                <a:avLst/>
                <a:gdLst/>
                <a:ahLst/>
                <a:cxnLst/>
                <a:rect l="l" t="t" r="r" b="b"/>
                <a:pathLst>
                  <a:path w="97257" h="29118" extrusionOk="0">
                    <a:moveTo>
                      <a:pt x="0" y="0"/>
                    </a:moveTo>
                    <a:lnTo>
                      <a:pt x="0" y="29118"/>
                    </a:lnTo>
                    <a:lnTo>
                      <a:pt x="82737" y="29118"/>
                    </a:lnTo>
                    <a:cubicBezTo>
                      <a:pt x="90706" y="29118"/>
                      <a:pt x="97257" y="22567"/>
                      <a:pt x="97257" y="14494"/>
                    </a:cubicBezTo>
                    <a:cubicBezTo>
                      <a:pt x="97257" y="6551"/>
                      <a:pt x="90706" y="0"/>
                      <a:pt x="82737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4;p16">
                <a:extLst>
                  <a:ext uri="{FF2B5EF4-FFF2-40B4-BE49-F238E27FC236}">
                    <a16:creationId xmlns:a16="http://schemas.microsoft.com/office/drawing/2014/main" id="{ECF7AECD-5F6D-7946-62CD-647B67FBEC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3190784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1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997DC1"/>
              </a:solidFill>
              <a:ln w="9525" cap="flat" cmpd="sng">
                <a:solidFill>
                  <a:srgbClr val="997D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8;p16">
                <a:extLst>
                  <a:ext uri="{FF2B5EF4-FFF2-40B4-BE49-F238E27FC236}">
                    <a16:creationId xmlns:a16="http://schemas.microsoft.com/office/drawing/2014/main" id="{3C63AE3C-E3B9-5690-142A-568CC6723B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0354" y="3516550"/>
                <a:ext cx="376306" cy="376306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3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0"/>
                      <a:pt x="11824" y="18193"/>
                      <a:pt x="9663" y="18193"/>
                    </a:cubicBezTo>
                    <a:cubicBezTo>
                      <a:pt x="7501" y="18193"/>
                      <a:pt x="5342" y="17350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1" y="1133"/>
                      <a:pt x="9663" y="1133"/>
                    </a:cubicBezTo>
                    <a:close/>
                    <a:moveTo>
                      <a:pt x="9663" y="1"/>
                    </a:moveTo>
                    <a:cubicBezTo>
                      <a:pt x="7117" y="1"/>
                      <a:pt x="4699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9" y="18310"/>
                      <a:pt x="7117" y="19325"/>
                      <a:pt x="9663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3" y="1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926E0-E09C-BD16-60E2-636B0432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5900"/>
          </a:xfrm>
        </p:spPr>
        <p:txBody>
          <a:bodyPr/>
          <a:lstStyle/>
          <a:p>
            <a:r>
              <a:rPr lang="es-ES" dirty="0"/>
              <a:t>Objetivos cumplidos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7E9F-CCF2-0009-73C9-F282B9B245BA}"/>
              </a:ext>
            </a:extLst>
          </p:cNvPr>
          <p:cNvSpPr txBox="1"/>
          <p:nvPr/>
        </p:nvSpPr>
        <p:spPr>
          <a:xfrm>
            <a:off x="5981326" y="3711516"/>
            <a:ext cx="5239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Altamente productivo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BCA431-7894-FF15-CF5E-7F0B41CC456A}"/>
              </a:ext>
            </a:extLst>
          </p:cNvPr>
          <p:cNvSpPr txBox="1"/>
          <p:nvPr/>
        </p:nvSpPr>
        <p:spPr>
          <a:xfrm>
            <a:off x="6449414" y="2615348"/>
            <a:ext cx="562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Automatizado</a:t>
            </a:r>
          </a:p>
          <a:p>
            <a:endParaRPr lang="es-E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3B55A5-72AE-9608-B39D-03DC2BF35824}"/>
              </a:ext>
            </a:extLst>
          </p:cNvPr>
          <p:cNvSpPr txBox="1"/>
          <p:nvPr/>
        </p:nvSpPr>
        <p:spPr>
          <a:xfrm>
            <a:off x="5177928" y="5839568"/>
            <a:ext cx="4383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Huerto escalable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216541-9AA4-E37C-AD84-1AD27833EAA8}"/>
              </a:ext>
            </a:extLst>
          </p:cNvPr>
          <p:cNvSpPr txBox="1"/>
          <p:nvPr/>
        </p:nvSpPr>
        <p:spPr>
          <a:xfrm>
            <a:off x="5570881" y="4596184"/>
            <a:ext cx="4666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Panel de control accesible remotamente</a:t>
            </a:r>
          </a:p>
          <a:p>
            <a:endParaRPr lang="es-ES" sz="3200" dirty="0"/>
          </a:p>
        </p:txBody>
      </p:sp>
      <p:pic>
        <p:nvPicPr>
          <p:cNvPr id="53" name="Picture 52" descr="A solar panel and battery&#10;&#10;Description automatically generated with low confidence">
            <a:extLst>
              <a:ext uri="{FF2B5EF4-FFF2-40B4-BE49-F238E27FC236}">
                <a16:creationId xmlns:a16="http://schemas.microsoft.com/office/drawing/2014/main" id="{709FC3A0-B8A7-DB0B-831F-0AEEFC2C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59" y="1284846"/>
            <a:ext cx="1001160" cy="1001160"/>
          </a:xfrm>
          <a:prstGeom prst="rect">
            <a:avLst/>
          </a:prstGeom>
        </p:spPr>
      </p:pic>
      <p:pic>
        <p:nvPicPr>
          <p:cNvPr id="57" name="Picture 56" descr="A cartoon of a robot&#10;&#10;Description automatically generated with medium confidence">
            <a:extLst>
              <a:ext uri="{FF2B5EF4-FFF2-40B4-BE49-F238E27FC236}">
                <a16:creationId xmlns:a16="http://schemas.microsoft.com/office/drawing/2014/main" id="{212F63C6-2470-EC67-CCC0-33F632676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559" y="2457171"/>
            <a:ext cx="888530" cy="888530"/>
          </a:xfrm>
          <a:prstGeom prst="rect">
            <a:avLst/>
          </a:prstGeom>
        </p:spPr>
      </p:pic>
      <p:pic>
        <p:nvPicPr>
          <p:cNvPr id="115" name="Picture 114" descr="A picture containing screenshot, graphics, circle, clipart&#10;&#10;Description automatically generated">
            <a:extLst>
              <a:ext uri="{FF2B5EF4-FFF2-40B4-BE49-F238E27FC236}">
                <a16:creationId xmlns:a16="http://schemas.microsoft.com/office/drawing/2014/main" id="{41665222-9110-6BD3-93EB-0ACF60A37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77" y="4546455"/>
            <a:ext cx="918207" cy="918207"/>
          </a:xfrm>
          <a:prstGeom prst="rect">
            <a:avLst/>
          </a:prstGeom>
        </p:spPr>
      </p:pic>
      <p:pic>
        <p:nvPicPr>
          <p:cNvPr id="117" name="Picture 116" descr="A blue square with a purple arrow&#10;&#10;Description automatically generated with low confidence">
            <a:extLst>
              <a:ext uri="{FF2B5EF4-FFF2-40B4-BE49-F238E27FC236}">
                <a16:creationId xmlns:a16="http://schemas.microsoft.com/office/drawing/2014/main" id="{F5FC13E0-3549-51AB-294B-62EC3D91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25" y="5750465"/>
            <a:ext cx="811338" cy="81133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8402C85-5DEA-AF70-C15B-E46877D1E7BF}"/>
              </a:ext>
            </a:extLst>
          </p:cNvPr>
          <p:cNvSpPr txBox="1"/>
          <p:nvPr/>
        </p:nvSpPr>
        <p:spPr>
          <a:xfrm>
            <a:off x="6844400" y="1493941"/>
            <a:ext cx="562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Autosuficiente</a:t>
            </a:r>
          </a:p>
          <a:p>
            <a:endParaRPr lang="es-ES" sz="3200" dirty="0"/>
          </a:p>
        </p:txBody>
      </p:sp>
      <p:pic>
        <p:nvPicPr>
          <p:cNvPr id="120" name="Picture 119" descr="A picture containing symbol, graphics, font, clipart&#10;&#10;Description automatically generated">
            <a:extLst>
              <a:ext uri="{FF2B5EF4-FFF2-40B4-BE49-F238E27FC236}">
                <a16:creationId xmlns:a16="http://schemas.microsoft.com/office/drawing/2014/main" id="{78288E24-6E5A-526E-33C6-89D178D91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25" y="3490482"/>
            <a:ext cx="918207" cy="918207"/>
          </a:xfrm>
          <a:prstGeom prst="rect">
            <a:avLst/>
          </a:prstGeom>
        </p:spPr>
      </p:pic>
      <p:pic>
        <p:nvPicPr>
          <p:cNvPr id="5" name="Picture 4" descr="A white check mark in a green circle&#10;&#10;Description automatically generated with medium confidence">
            <a:extLst>
              <a:ext uri="{FF2B5EF4-FFF2-40B4-BE49-F238E27FC236}">
                <a16:creationId xmlns:a16="http://schemas.microsoft.com/office/drawing/2014/main" id="{2ADCBA52-1E6B-213D-E3E8-5FF95CFFA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99" y="1415861"/>
            <a:ext cx="932336" cy="932336"/>
          </a:xfrm>
          <a:prstGeom prst="rect">
            <a:avLst/>
          </a:prstGeom>
        </p:spPr>
      </p:pic>
      <p:pic>
        <p:nvPicPr>
          <p:cNvPr id="7" name="Picture 6" descr="A white check mark in a green circle&#10;&#10;Description automatically generated with medium confidence">
            <a:extLst>
              <a:ext uri="{FF2B5EF4-FFF2-40B4-BE49-F238E27FC236}">
                <a16:creationId xmlns:a16="http://schemas.microsoft.com/office/drawing/2014/main" id="{87BEC276-7BCE-A6E9-1540-0A64DDADA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613" y="2472937"/>
            <a:ext cx="932336" cy="932336"/>
          </a:xfrm>
          <a:prstGeom prst="rect">
            <a:avLst/>
          </a:prstGeom>
        </p:spPr>
      </p:pic>
      <p:pic>
        <p:nvPicPr>
          <p:cNvPr id="8" name="Picture 7" descr="A white check mark in a green circle&#10;&#10;Description automatically generated with medium confidence">
            <a:extLst>
              <a:ext uri="{FF2B5EF4-FFF2-40B4-BE49-F238E27FC236}">
                <a16:creationId xmlns:a16="http://schemas.microsoft.com/office/drawing/2014/main" id="{2819FFBF-EE65-9B09-BEA3-A1F7F1ED1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72" y="3582386"/>
            <a:ext cx="932336" cy="932336"/>
          </a:xfrm>
          <a:prstGeom prst="rect">
            <a:avLst/>
          </a:prstGeom>
        </p:spPr>
      </p:pic>
      <p:pic>
        <p:nvPicPr>
          <p:cNvPr id="9" name="Picture 8" descr="A white check mark in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77187A8-0CF9-B436-2F1C-10AF0C185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72" y="4656904"/>
            <a:ext cx="932336" cy="932336"/>
          </a:xfrm>
          <a:prstGeom prst="rect">
            <a:avLst/>
          </a:prstGeom>
        </p:spPr>
      </p:pic>
      <p:pic>
        <p:nvPicPr>
          <p:cNvPr id="10" name="Picture 9" descr="A white check mark in a green circle&#10;&#10;Description automatically generated with medium confidence">
            <a:extLst>
              <a:ext uri="{FF2B5EF4-FFF2-40B4-BE49-F238E27FC236}">
                <a16:creationId xmlns:a16="http://schemas.microsoft.com/office/drawing/2014/main" id="{D38893B5-8C66-0DFB-FCB0-DCC5A7FA3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80" y="5725229"/>
            <a:ext cx="932336" cy="9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7E3123-1EA1-9744-F140-56EA810CD0EA}"/>
              </a:ext>
            </a:extLst>
          </p:cNvPr>
          <p:cNvGrpSpPr>
            <a:grpSpLocks/>
          </p:cNvGrpSpPr>
          <p:nvPr/>
        </p:nvGrpSpPr>
        <p:grpSpPr>
          <a:xfrm>
            <a:off x="0" y="1286505"/>
            <a:ext cx="6766560" cy="5383748"/>
            <a:chOff x="1987873" y="1708001"/>
            <a:chExt cx="4282642" cy="3441997"/>
          </a:xfrm>
        </p:grpSpPr>
        <p:grpSp>
          <p:nvGrpSpPr>
            <p:cNvPr id="58" name="Google Shape;80;p16">
              <a:extLst>
                <a:ext uri="{FF2B5EF4-FFF2-40B4-BE49-F238E27FC236}">
                  <a16:creationId xmlns:a16="http://schemas.microsoft.com/office/drawing/2014/main" id="{097ACC01-32C5-72DD-9713-12AFA6300FE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1708001"/>
              <a:ext cx="4282642" cy="1196743"/>
              <a:chOff x="470447" y="1296050"/>
              <a:chExt cx="4282642" cy="1196743"/>
            </a:xfrm>
          </p:grpSpPr>
          <p:sp>
            <p:nvSpPr>
              <p:cNvPr id="100" name="Google Shape;82;p16">
                <a:extLst>
                  <a:ext uri="{FF2B5EF4-FFF2-40B4-BE49-F238E27FC236}">
                    <a16:creationId xmlns:a16="http://schemas.microsoft.com/office/drawing/2014/main" id="{2BB66526-9033-7629-94B4-3CA1CF212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1296050"/>
                <a:ext cx="502982" cy="1196743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50629" extrusionOk="0">
                    <a:moveTo>
                      <a:pt x="21278" y="1"/>
                    </a:moveTo>
                    <a:lnTo>
                      <a:pt x="1" y="35799"/>
                    </a:lnTo>
                    <a:lnTo>
                      <a:pt x="1" y="50628"/>
                    </a:lnTo>
                    <a:lnTo>
                      <a:pt x="21278" y="29119"/>
                    </a:lnTo>
                    <a:lnTo>
                      <a:pt x="21278" y="1"/>
                    </a:lnTo>
                    <a:close/>
                  </a:path>
                </a:pathLst>
              </a:custGeom>
              <a:solidFill>
                <a:srgbClr val="FF8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3;p16">
                <a:extLst>
                  <a:ext uri="{FF2B5EF4-FFF2-40B4-BE49-F238E27FC236}">
                    <a16:creationId xmlns:a16="http://schemas.microsoft.com/office/drawing/2014/main" id="{654A9081-B8E0-2983-690A-BC0FB17981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1296050"/>
                <a:ext cx="3126792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132281" h="29119" extrusionOk="0">
                    <a:moveTo>
                      <a:pt x="0" y="1"/>
                    </a:moveTo>
                    <a:lnTo>
                      <a:pt x="0" y="29119"/>
                    </a:lnTo>
                    <a:lnTo>
                      <a:pt x="117786" y="29119"/>
                    </a:lnTo>
                    <a:cubicBezTo>
                      <a:pt x="125833" y="29119"/>
                      <a:pt x="132281" y="22568"/>
                      <a:pt x="132281" y="14521"/>
                    </a:cubicBezTo>
                    <a:cubicBezTo>
                      <a:pt x="132281" y="6552"/>
                      <a:pt x="125833" y="1"/>
                      <a:pt x="11778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4;p16">
                <a:extLst>
                  <a:ext uri="{FF2B5EF4-FFF2-40B4-BE49-F238E27FC236}">
                    <a16:creationId xmlns:a16="http://schemas.microsoft.com/office/drawing/2014/main" id="{19A32FDB-685F-4020-936E-DBE80BA94F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142225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1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FFB0AD"/>
              </a:solidFill>
              <a:ln w="9525" cap="flat" cmpd="sng">
                <a:solidFill>
                  <a:srgbClr val="FFB0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90;p16">
              <a:extLst>
                <a:ext uri="{FF2B5EF4-FFF2-40B4-BE49-F238E27FC236}">
                  <a16:creationId xmlns:a16="http://schemas.microsoft.com/office/drawing/2014/main" id="{8AA46465-9D39-8AD8-4AF8-91AF27A2E9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953279"/>
              <a:ext cx="3200565" cy="1196719"/>
              <a:chOff x="470447" y="3541328"/>
              <a:chExt cx="3200565" cy="1196719"/>
            </a:xfrm>
          </p:grpSpPr>
          <p:sp>
            <p:nvSpPr>
              <p:cNvPr id="91" name="Google Shape;92;p16">
                <a:extLst>
                  <a:ext uri="{FF2B5EF4-FFF2-40B4-BE49-F238E27FC236}">
                    <a16:creationId xmlns:a16="http://schemas.microsoft.com/office/drawing/2014/main" id="{648ABE1D-D316-F286-5D49-1BDDCA32BF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3541328"/>
                <a:ext cx="502982" cy="1196719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50628" extrusionOk="0">
                    <a:moveTo>
                      <a:pt x="1" y="0"/>
                    </a:moveTo>
                    <a:lnTo>
                      <a:pt x="1" y="14830"/>
                    </a:lnTo>
                    <a:lnTo>
                      <a:pt x="21278" y="50628"/>
                    </a:lnTo>
                    <a:lnTo>
                      <a:pt x="21278" y="215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D83AB"/>
              </a:solidFill>
              <a:ln w="9525" cap="flat" cmpd="sng">
                <a:solidFill>
                  <a:srgbClr val="4D83A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3;p16">
                <a:extLst>
                  <a:ext uri="{FF2B5EF4-FFF2-40B4-BE49-F238E27FC236}">
                    <a16:creationId xmlns:a16="http://schemas.microsoft.com/office/drawing/2014/main" id="{F2FD6DF6-979C-3F20-B89C-96AE2C15C5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4049747"/>
                <a:ext cx="2044715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86503" h="29119" extrusionOk="0">
                    <a:moveTo>
                      <a:pt x="0" y="1"/>
                    </a:moveTo>
                    <a:lnTo>
                      <a:pt x="0" y="29119"/>
                    </a:lnTo>
                    <a:lnTo>
                      <a:pt x="71879" y="29119"/>
                    </a:lnTo>
                    <a:cubicBezTo>
                      <a:pt x="79951" y="29119"/>
                      <a:pt x="86502" y="22568"/>
                      <a:pt x="86502" y="14598"/>
                    </a:cubicBezTo>
                    <a:cubicBezTo>
                      <a:pt x="86502" y="6552"/>
                      <a:pt x="79951" y="1"/>
                      <a:pt x="71879" y="1"/>
                    </a:cubicBezTo>
                    <a:close/>
                  </a:path>
                </a:pathLst>
              </a:custGeom>
              <a:solidFill>
                <a:srgbClr val="1E547B"/>
              </a:solidFill>
              <a:ln w="9525" cap="flat" cmpd="sng">
                <a:solidFill>
                  <a:srgbClr val="1E547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4;p16">
                <a:extLst>
                  <a:ext uri="{FF2B5EF4-FFF2-40B4-BE49-F238E27FC236}">
                    <a16:creationId xmlns:a16="http://schemas.microsoft.com/office/drawing/2014/main" id="{400A5DC6-84F7-9A4F-1454-C8F48425E0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3541328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0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0"/>
                    </a:lnTo>
                    <a:close/>
                  </a:path>
                </a:pathLst>
              </a:custGeom>
              <a:solidFill>
                <a:srgbClr val="8AB7D7"/>
              </a:solidFill>
              <a:ln w="9525" cap="flat" cmpd="sng">
                <a:solidFill>
                  <a:srgbClr val="8AB7D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00;p16">
              <a:extLst>
                <a:ext uri="{FF2B5EF4-FFF2-40B4-BE49-F238E27FC236}">
                  <a16:creationId xmlns:a16="http://schemas.microsoft.com/office/drawing/2014/main" id="{A5FE1EAB-696D-6B0D-E527-303373BF9FA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2393089"/>
              <a:ext cx="4029718" cy="862175"/>
              <a:chOff x="470447" y="1981138"/>
              <a:chExt cx="4029718" cy="862175"/>
            </a:xfrm>
          </p:grpSpPr>
          <p:sp>
            <p:nvSpPr>
              <p:cNvPr id="82" name="Google Shape;102;p16">
                <a:extLst>
                  <a:ext uri="{FF2B5EF4-FFF2-40B4-BE49-F238E27FC236}">
                    <a16:creationId xmlns:a16="http://schemas.microsoft.com/office/drawing/2014/main" id="{9EBDEA42-C30D-1A1B-BA6F-BB882052BB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1984326"/>
                <a:ext cx="502982" cy="858987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36340" extrusionOk="0">
                    <a:moveTo>
                      <a:pt x="21278" y="1"/>
                    </a:moveTo>
                    <a:lnTo>
                      <a:pt x="1" y="21510"/>
                    </a:lnTo>
                    <a:lnTo>
                      <a:pt x="1" y="36340"/>
                    </a:lnTo>
                    <a:lnTo>
                      <a:pt x="21278" y="29118"/>
                    </a:lnTo>
                    <a:lnTo>
                      <a:pt x="21278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4;p16">
                <a:extLst>
                  <a:ext uri="{FF2B5EF4-FFF2-40B4-BE49-F238E27FC236}">
                    <a16:creationId xmlns:a16="http://schemas.microsoft.com/office/drawing/2014/main" id="{09E48FC8-82C2-A6D8-AFED-1695E19699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492769"/>
                <a:ext cx="652915" cy="350544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0" extrusionOk="0">
                    <a:moveTo>
                      <a:pt x="0" y="0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;p16">
                <a:extLst>
                  <a:ext uri="{FF2B5EF4-FFF2-40B4-BE49-F238E27FC236}">
                    <a16:creationId xmlns:a16="http://schemas.microsoft.com/office/drawing/2014/main" id="{DEE97433-A877-A408-4D7F-BA131C743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0453" y="2093576"/>
                <a:ext cx="469800" cy="469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;p16">
                <a:extLst>
                  <a:ext uri="{FF2B5EF4-FFF2-40B4-BE49-F238E27FC236}">
                    <a16:creationId xmlns:a16="http://schemas.microsoft.com/office/drawing/2014/main" id="{9858C7E0-CBB7-F8DC-5AC5-5A19E104C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305" y="2145626"/>
                <a:ext cx="17961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87" name="Google Shape;107;p16">
                <a:extLst>
                  <a:ext uri="{FF2B5EF4-FFF2-40B4-BE49-F238E27FC236}">
                    <a16:creationId xmlns:a16="http://schemas.microsoft.com/office/drawing/2014/main" id="{98E5ACEC-884D-07CC-0F75-A28C11CFD8B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5751" y="2138874"/>
                <a:ext cx="379205" cy="379205"/>
                <a:chOff x="1487200" y="4993750"/>
                <a:chExt cx="483125" cy="483125"/>
              </a:xfrm>
            </p:grpSpPr>
            <p:sp>
              <p:nvSpPr>
                <p:cNvPr id="88" name="Google Shape;108;p16">
                  <a:extLst>
                    <a:ext uri="{FF2B5EF4-FFF2-40B4-BE49-F238E27FC236}">
                      <a16:creationId xmlns:a16="http://schemas.microsoft.com/office/drawing/2014/main" id="{1352A0AF-30BE-390D-1C3A-FA34A0AAB2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87200" y="4993750"/>
                  <a:ext cx="483125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19325" extrusionOk="0">
                      <a:moveTo>
                        <a:pt x="9662" y="1133"/>
                      </a:moveTo>
                      <a:cubicBezTo>
                        <a:pt x="11824" y="1133"/>
                        <a:pt x="13983" y="1975"/>
                        <a:pt x="15668" y="3657"/>
                      </a:cubicBezTo>
                      <a:cubicBezTo>
                        <a:pt x="19035" y="7027"/>
                        <a:pt x="19035" y="12302"/>
                        <a:pt x="15668" y="15668"/>
                      </a:cubicBezTo>
                      <a:cubicBezTo>
                        <a:pt x="13983" y="17352"/>
                        <a:pt x="11822" y="18193"/>
                        <a:pt x="9661" y="18193"/>
                      </a:cubicBezTo>
                      <a:cubicBezTo>
                        <a:pt x="7500" y="18193"/>
                        <a:pt x="5340" y="17352"/>
                        <a:pt x="3657" y="15668"/>
                      </a:cubicBezTo>
                      <a:cubicBezTo>
                        <a:pt x="290" y="12302"/>
                        <a:pt x="290" y="7024"/>
                        <a:pt x="3657" y="3657"/>
                      </a:cubicBezTo>
                      <a:cubicBezTo>
                        <a:pt x="5342" y="1975"/>
                        <a:pt x="7500" y="1133"/>
                        <a:pt x="9662" y="1133"/>
                      </a:cubicBezTo>
                      <a:close/>
                      <a:moveTo>
                        <a:pt x="9662" y="1"/>
                      </a:moveTo>
                      <a:cubicBezTo>
                        <a:pt x="7117" y="1"/>
                        <a:pt x="4698" y="1015"/>
                        <a:pt x="2857" y="2857"/>
                      </a:cubicBezTo>
                      <a:cubicBezTo>
                        <a:pt x="1015" y="4699"/>
                        <a:pt x="0" y="7117"/>
                        <a:pt x="0" y="9663"/>
                      </a:cubicBezTo>
                      <a:cubicBezTo>
                        <a:pt x="0" y="12208"/>
                        <a:pt x="1015" y="14627"/>
                        <a:pt x="2857" y="16469"/>
                      </a:cubicBezTo>
                      <a:cubicBezTo>
                        <a:pt x="4698" y="18310"/>
                        <a:pt x="7117" y="19325"/>
                        <a:pt x="9662" y="19325"/>
                      </a:cubicBezTo>
                      <a:cubicBezTo>
                        <a:pt x="12208" y="19325"/>
                        <a:pt x="14626" y="18310"/>
                        <a:pt x="16468" y="16469"/>
                      </a:cubicBezTo>
                      <a:cubicBezTo>
                        <a:pt x="18310" y="14627"/>
                        <a:pt x="19325" y="12208"/>
                        <a:pt x="19325" y="9663"/>
                      </a:cubicBezTo>
                      <a:cubicBezTo>
                        <a:pt x="19325" y="7117"/>
                        <a:pt x="18310" y="4699"/>
                        <a:pt x="16468" y="2857"/>
                      </a:cubicBezTo>
                      <a:cubicBezTo>
                        <a:pt x="14626" y="1015"/>
                        <a:pt x="12208" y="1"/>
                        <a:pt x="9662" y="1"/>
                      </a:cubicBezTo>
                      <a:close/>
                    </a:path>
                  </a:pathLst>
                </a:custGeom>
                <a:solidFill>
                  <a:srgbClr val="B33F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89" name="Google Shape;109;p16">
                  <a:extLst>
                    <a:ext uri="{FF2B5EF4-FFF2-40B4-BE49-F238E27FC236}">
                      <a16:creationId xmlns:a16="http://schemas.microsoft.com/office/drawing/2014/main" id="{80EB557E-63AF-6BEB-7DEF-6F9C4382D78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02600" y="5143950"/>
                  <a:ext cx="250350" cy="18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4" h="7309" extrusionOk="0">
                      <a:moveTo>
                        <a:pt x="8149" y="1134"/>
                      </a:moveTo>
                      <a:cubicBezTo>
                        <a:pt x="8294" y="1134"/>
                        <a:pt x="8439" y="1189"/>
                        <a:pt x="8549" y="1300"/>
                      </a:cubicBezTo>
                      <a:cubicBezTo>
                        <a:pt x="8769" y="1520"/>
                        <a:pt x="8769" y="1879"/>
                        <a:pt x="8549" y="2100"/>
                      </a:cubicBezTo>
                      <a:lnTo>
                        <a:pt x="4639" y="6007"/>
                      </a:lnTo>
                      <a:cubicBezTo>
                        <a:pt x="4527" y="6120"/>
                        <a:pt x="4377" y="6177"/>
                        <a:pt x="4227" y="6177"/>
                      </a:cubicBezTo>
                      <a:cubicBezTo>
                        <a:pt x="4081" y="6177"/>
                        <a:pt x="3937" y="6123"/>
                        <a:pt x="3830" y="6016"/>
                      </a:cubicBezTo>
                      <a:lnTo>
                        <a:pt x="1547" y="3748"/>
                      </a:lnTo>
                      <a:cubicBezTo>
                        <a:pt x="1296" y="3534"/>
                        <a:pt x="1281" y="3151"/>
                        <a:pt x="1514" y="2918"/>
                      </a:cubicBezTo>
                      <a:cubicBezTo>
                        <a:pt x="1626" y="2806"/>
                        <a:pt x="1771" y="2750"/>
                        <a:pt x="1916" y="2750"/>
                      </a:cubicBezTo>
                      <a:cubicBezTo>
                        <a:pt x="2074" y="2750"/>
                        <a:pt x="2232" y="2817"/>
                        <a:pt x="2344" y="2948"/>
                      </a:cubicBezTo>
                      <a:lnTo>
                        <a:pt x="3784" y="4388"/>
                      </a:lnTo>
                      <a:cubicBezTo>
                        <a:pt x="3793" y="4401"/>
                        <a:pt x="3805" y="4410"/>
                        <a:pt x="3817" y="4419"/>
                      </a:cubicBezTo>
                      <a:cubicBezTo>
                        <a:pt x="3817" y="4422"/>
                        <a:pt x="3820" y="4422"/>
                        <a:pt x="3823" y="4425"/>
                      </a:cubicBezTo>
                      <a:cubicBezTo>
                        <a:pt x="3934" y="4535"/>
                        <a:pt x="4078" y="4590"/>
                        <a:pt x="4222" y="4590"/>
                      </a:cubicBezTo>
                      <a:cubicBezTo>
                        <a:pt x="4367" y="4590"/>
                        <a:pt x="4512" y="4535"/>
                        <a:pt x="4624" y="4425"/>
                      </a:cubicBezTo>
                      <a:lnTo>
                        <a:pt x="7749" y="1300"/>
                      </a:lnTo>
                      <a:cubicBezTo>
                        <a:pt x="7859" y="1189"/>
                        <a:pt x="8004" y="1134"/>
                        <a:pt x="8149" y="1134"/>
                      </a:cubicBezTo>
                      <a:close/>
                      <a:moveTo>
                        <a:pt x="8146" y="1"/>
                      </a:moveTo>
                      <a:cubicBezTo>
                        <a:pt x="7712" y="1"/>
                        <a:pt x="7279" y="166"/>
                        <a:pt x="6949" y="496"/>
                      </a:cubicBezTo>
                      <a:lnTo>
                        <a:pt x="6946" y="496"/>
                      </a:lnTo>
                      <a:lnTo>
                        <a:pt x="4219" y="3223"/>
                      </a:lnTo>
                      <a:lnTo>
                        <a:pt x="3144" y="2148"/>
                      </a:lnTo>
                      <a:cubicBezTo>
                        <a:pt x="2808" y="1779"/>
                        <a:pt x="2348" y="1594"/>
                        <a:pt x="1887" y="1594"/>
                      </a:cubicBezTo>
                      <a:cubicBezTo>
                        <a:pt x="1453" y="1594"/>
                        <a:pt x="1019" y="1758"/>
                        <a:pt x="686" y="2091"/>
                      </a:cubicBezTo>
                      <a:cubicBezTo>
                        <a:pt x="1" y="2776"/>
                        <a:pt x="28" y="3896"/>
                        <a:pt x="747" y="4549"/>
                      </a:cubicBezTo>
                      <a:lnTo>
                        <a:pt x="3029" y="6819"/>
                      </a:lnTo>
                      <a:cubicBezTo>
                        <a:pt x="3344" y="7131"/>
                        <a:pt x="3768" y="7308"/>
                        <a:pt x="4214" y="7308"/>
                      </a:cubicBezTo>
                      <a:cubicBezTo>
                        <a:pt x="4218" y="7308"/>
                        <a:pt x="4221" y="7308"/>
                        <a:pt x="4225" y="7308"/>
                      </a:cubicBezTo>
                      <a:cubicBezTo>
                        <a:pt x="4678" y="7308"/>
                        <a:pt x="5116" y="7127"/>
                        <a:pt x="5439" y="6807"/>
                      </a:cubicBezTo>
                      <a:lnTo>
                        <a:pt x="9349" y="2900"/>
                      </a:lnTo>
                      <a:cubicBezTo>
                        <a:pt x="10013" y="2236"/>
                        <a:pt x="10013" y="1161"/>
                        <a:pt x="9349" y="499"/>
                      </a:cubicBezTo>
                      <a:cubicBezTo>
                        <a:pt x="9017" y="167"/>
                        <a:pt x="8581" y="1"/>
                        <a:pt x="8146" y="1"/>
                      </a:cubicBezTo>
                      <a:close/>
                    </a:path>
                  </a:pathLst>
                </a:custGeom>
                <a:solidFill>
                  <a:srgbClr val="B33F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09" name="Google Shape;103;p16">
                <a:extLst>
                  <a:ext uri="{FF2B5EF4-FFF2-40B4-BE49-F238E27FC236}">
                    <a16:creationId xmlns:a16="http://schemas.microsoft.com/office/drawing/2014/main" id="{B1521FD0-05E2-372D-5C20-EFBEC96C60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4545" y="1981138"/>
                <a:ext cx="2875620" cy="688300"/>
              </a:xfrm>
              <a:custGeom>
                <a:avLst/>
                <a:gdLst/>
                <a:ahLst/>
                <a:cxnLst/>
                <a:rect l="l" t="t" r="r" b="b"/>
                <a:pathLst>
                  <a:path w="121655" h="29119" extrusionOk="0">
                    <a:moveTo>
                      <a:pt x="0" y="1"/>
                    </a:moveTo>
                    <a:lnTo>
                      <a:pt x="0" y="29118"/>
                    </a:lnTo>
                    <a:lnTo>
                      <a:pt x="107135" y="29118"/>
                    </a:lnTo>
                    <a:cubicBezTo>
                      <a:pt x="115207" y="29118"/>
                      <a:pt x="121655" y="22568"/>
                      <a:pt x="121655" y="14521"/>
                    </a:cubicBezTo>
                    <a:cubicBezTo>
                      <a:pt x="121655" y="6552"/>
                      <a:pt x="115207" y="1"/>
                      <a:pt x="107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0;p16">
              <a:extLst>
                <a:ext uri="{FF2B5EF4-FFF2-40B4-BE49-F238E27FC236}">
                  <a16:creationId xmlns:a16="http://schemas.microsoft.com/office/drawing/2014/main" id="{D8323567-27E9-B615-76C1-BF683C3B042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084554"/>
              <a:ext cx="3738861" cy="688915"/>
              <a:chOff x="470447" y="2672603"/>
              <a:chExt cx="3738861" cy="688915"/>
            </a:xfrm>
          </p:grpSpPr>
          <p:sp>
            <p:nvSpPr>
              <p:cNvPr id="73" name="Google Shape;112;p16">
                <a:extLst>
                  <a:ext uri="{FF2B5EF4-FFF2-40B4-BE49-F238E27FC236}">
                    <a16:creationId xmlns:a16="http://schemas.microsoft.com/office/drawing/2014/main" id="{92635042-5506-6F81-811D-B6F2ADDCAD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2672603"/>
                <a:ext cx="502982" cy="688915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29145" extrusionOk="0">
                    <a:moveTo>
                      <a:pt x="21278" y="0"/>
                    </a:moveTo>
                    <a:lnTo>
                      <a:pt x="1" y="7222"/>
                    </a:lnTo>
                    <a:lnTo>
                      <a:pt x="1" y="21923"/>
                    </a:lnTo>
                    <a:lnTo>
                      <a:pt x="21278" y="29144"/>
                    </a:lnTo>
                    <a:lnTo>
                      <a:pt x="21278" y="0"/>
                    </a:lnTo>
                    <a:close/>
                  </a:path>
                </a:pathLst>
              </a:custGeom>
              <a:solidFill>
                <a:srgbClr val="B056AF"/>
              </a:solidFill>
              <a:ln w="9525" cap="flat" cmpd="sng">
                <a:solidFill>
                  <a:srgbClr val="B056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3;p16">
                <a:extLst>
                  <a:ext uri="{FF2B5EF4-FFF2-40B4-BE49-F238E27FC236}">
                    <a16:creationId xmlns:a16="http://schemas.microsoft.com/office/drawing/2014/main" id="{5E99AA1A-A870-6C48-FDBE-2CEA848A8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2672603"/>
                <a:ext cx="2583011" cy="688915"/>
              </a:xfrm>
              <a:custGeom>
                <a:avLst/>
                <a:gdLst/>
                <a:ahLst/>
                <a:cxnLst/>
                <a:rect l="l" t="t" r="r" b="b"/>
                <a:pathLst>
                  <a:path w="109276" h="29145" extrusionOk="0">
                    <a:moveTo>
                      <a:pt x="0" y="0"/>
                    </a:moveTo>
                    <a:lnTo>
                      <a:pt x="0" y="29144"/>
                    </a:lnTo>
                    <a:lnTo>
                      <a:pt x="94678" y="29144"/>
                    </a:lnTo>
                    <a:cubicBezTo>
                      <a:pt x="102725" y="29144"/>
                      <a:pt x="109275" y="22567"/>
                      <a:pt x="109275" y="14521"/>
                    </a:cubicBezTo>
                    <a:cubicBezTo>
                      <a:pt x="109275" y="6577"/>
                      <a:pt x="102725" y="0"/>
                      <a:pt x="94678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 w="9525" cap="flat" cmpd="sng">
                <a:solidFill>
                  <a:srgbClr val="7B1E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4;p16">
                <a:extLst>
                  <a:ext uri="{FF2B5EF4-FFF2-40B4-BE49-F238E27FC236}">
                    <a16:creationId xmlns:a16="http://schemas.microsoft.com/office/drawing/2014/main" id="{92AD381A-9114-3995-592F-272BCE7343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2843289"/>
                <a:ext cx="652915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702" extrusionOk="0">
                    <a:moveTo>
                      <a:pt x="0" y="1"/>
                    </a:moveTo>
                    <a:lnTo>
                      <a:pt x="0" y="14702"/>
                    </a:lnTo>
                    <a:lnTo>
                      <a:pt x="27622" y="14702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D794D6"/>
              </a:solidFill>
              <a:ln w="9525" cap="flat" cmpd="sng">
                <a:solidFill>
                  <a:srgbClr val="D794D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20;p16">
              <a:extLst>
                <a:ext uri="{FF2B5EF4-FFF2-40B4-BE49-F238E27FC236}">
                  <a16:creationId xmlns:a16="http://schemas.microsoft.com/office/drawing/2014/main" id="{5B776C8E-D456-9F90-399C-2DA1F6AFA8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7873" y="3602735"/>
              <a:ext cx="3454762" cy="858987"/>
              <a:chOff x="470447" y="3190784"/>
              <a:chExt cx="3454762" cy="858987"/>
            </a:xfrm>
          </p:grpSpPr>
          <p:sp>
            <p:nvSpPr>
              <p:cNvPr id="64" name="Google Shape;122;p16">
                <a:extLst>
                  <a:ext uri="{FF2B5EF4-FFF2-40B4-BE49-F238E27FC236}">
                    <a16:creationId xmlns:a16="http://schemas.microsoft.com/office/drawing/2014/main" id="{BB398840-F9FE-51BE-7ACE-61C63FAD85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339" y="3190784"/>
                <a:ext cx="502982" cy="858987"/>
              </a:xfrm>
              <a:custGeom>
                <a:avLst/>
                <a:gdLst/>
                <a:ahLst/>
                <a:cxnLst/>
                <a:rect l="l" t="t" r="r" b="b"/>
                <a:pathLst>
                  <a:path w="21279" h="36340" extrusionOk="0">
                    <a:moveTo>
                      <a:pt x="1" y="1"/>
                    </a:moveTo>
                    <a:lnTo>
                      <a:pt x="1" y="14830"/>
                    </a:lnTo>
                    <a:lnTo>
                      <a:pt x="21278" y="36340"/>
                    </a:lnTo>
                    <a:lnTo>
                      <a:pt x="21278" y="72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451A4"/>
              </a:solidFill>
              <a:ln w="9525" cap="flat" cmpd="sng">
                <a:solidFill>
                  <a:srgbClr val="7451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3;p16">
                <a:extLst>
                  <a:ext uri="{FF2B5EF4-FFF2-40B4-BE49-F238E27FC236}">
                    <a16:creationId xmlns:a16="http://schemas.microsoft.com/office/drawing/2014/main" id="{EA3B671D-0FDD-23C0-54D2-BA889C302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297" y="3361494"/>
                <a:ext cx="2298912" cy="688277"/>
              </a:xfrm>
              <a:custGeom>
                <a:avLst/>
                <a:gdLst/>
                <a:ahLst/>
                <a:cxnLst/>
                <a:rect l="l" t="t" r="r" b="b"/>
                <a:pathLst>
                  <a:path w="97257" h="29118" extrusionOk="0">
                    <a:moveTo>
                      <a:pt x="0" y="0"/>
                    </a:moveTo>
                    <a:lnTo>
                      <a:pt x="0" y="29118"/>
                    </a:lnTo>
                    <a:lnTo>
                      <a:pt x="82737" y="29118"/>
                    </a:lnTo>
                    <a:cubicBezTo>
                      <a:pt x="90706" y="29118"/>
                      <a:pt x="97257" y="22567"/>
                      <a:pt x="97257" y="14494"/>
                    </a:cubicBezTo>
                    <a:cubicBezTo>
                      <a:pt x="97257" y="6551"/>
                      <a:pt x="90706" y="0"/>
                      <a:pt x="82737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4;p16">
                <a:extLst>
                  <a:ext uri="{FF2B5EF4-FFF2-40B4-BE49-F238E27FC236}">
                    <a16:creationId xmlns:a16="http://schemas.microsoft.com/office/drawing/2014/main" id="{ECF7AECD-5F6D-7946-62CD-647B67FBEC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447" y="3190784"/>
                <a:ext cx="652915" cy="350568"/>
              </a:xfrm>
              <a:custGeom>
                <a:avLst/>
                <a:gdLst/>
                <a:ahLst/>
                <a:cxnLst/>
                <a:rect l="l" t="t" r="r" b="b"/>
                <a:pathLst>
                  <a:path w="27622" h="14831" extrusionOk="0">
                    <a:moveTo>
                      <a:pt x="0" y="1"/>
                    </a:moveTo>
                    <a:lnTo>
                      <a:pt x="0" y="14830"/>
                    </a:lnTo>
                    <a:lnTo>
                      <a:pt x="27622" y="14830"/>
                    </a:lnTo>
                    <a:lnTo>
                      <a:pt x="27622" y="1"/>
                    </a:lnTo>
                    <a:close/>
                  </a:path>
                </a:pathLst>
              </a:custGeom>
              <a:solidFill>
                <a:srgbClr val="997DC1"/>
              </a:solidFill>
              <a:ln w="9525" cap="flat" cmpd="sng">
                <a:solidFill>
                  <a:srgbClr val="997D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8;p16">
                <a:extLst>
                  <a:ext uri="{FF2B5EF4-FFF2-40B4-BE49-F238E27FC236}">
                    <a16:creationId xmlns:a16="http://schemas.microsoft.com/office/drawing/2014/main" id="{3C63AE3C-E3B9-5690-142A-568CC6723B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0354" y="3516550"/>
                <a:ext cx="376306" cy="376306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3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0"/>
                      <a:pt x="11824" y="18193"/>
                      <a:pt x="9663" y="18193"/>
                    </a:cubicBezTo>
                    <a:cubicBezTo>
                      <a:pt x="7501" y="18193"/>
                      <a:pt x="5342" y="17350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1" y="1133"/>
                      <a:pt x="9663" y="1133"/>
                    </a:cubicBezTo>
                    <a:close/>
                    <a:moveTo>
                      <a:pt x="9663" y="1"/>
                    </a:moveTo>
                    <a:cubicBezTo>
                      <a:pt x="7117" y="1"/>
                      <a:pt x="4699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9" y="18310"/>
                      <a:pt x="7117" y="19325"/>
                      <a:pt x="9663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3" y="1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926E0-E09C-BD16-60E2-636B0432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5900"/>
          </a:xfrm>
        </p:spPr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7E9F-CCF2-0009-73C9-F282B9B245BA}"/>
              </a:ext>
            </a:extLst>
          </p:cNvPr>
          <p:cNvSpPr txBox="1"/>
          <p:nvPr/>
        </p:nvSpPr>
        <p:spPr>
          <a:xfrm>
            <a:off x="5981326" y="3711516"/>
            <a:ext cx="5239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Altamente productivo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BCA431-7894-FF15-CF5E-7F0B41CC456A}"/>
              </a:ext>
            </a:extLst>
          </p:cNvPr>
          <p:cNvSpPr txBox="1"/>
          <p:nvPr/>
        </p:nvSpPr>
        <p:spPr>
          <a:xfrm>
            <a:off x="6449414" y="2615348"/>
            <a:ext cx="562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Automatizado</a:t>
            </a:r>
          </a:p>
          <a:p>
            <a:endParaRPr lang="es-E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3B55A5-72AE-9608-B39D-03DC2BF35824}"/>
              </a:ext>
            </a:extLst>
          </p:cNvPr>
          <p:cNvSpPr txBox="1"/>
          <p:nvPr/>
        </p:nvSpPr>
        <p:spPr>
          <a:xfrm>
            <a:off x="5177928" y="5839568"/>
            <a:ext cx="4383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Huerto escalable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216541-9AA4-E37C-AD84-1AD27833EAA8}"/>
              </a:ext>
            </a:extLst>
          </p:cNvPr>
          <p:cNvSpPr txBox="1"/>
          <p:nvPr/>
        </p:nvSpPr>
        <p:spPr>
          <a:xfrm>
            <a:off x="5570881" y="4596184"/>
            <a:ext cx="4666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Panel de control accesible remotamente</a:t>
            </a:r>
          </a:p>
          <a:p>
            <a:endParaRPr lang="es-ES" sz="3200" dirty="0"/>
          </a:p>
        </p:txBody>
      </p:sp>
      <p:pic>
        <p:nvPicPr>
          <p:cNvPr id="53" name="Picture 52" descr="A solar panel and battery&#10;&#10;Description automatically generated with low confidence">
            <a:extLst>
              <a:ext uri="{FF2B5EF4-FFF2-40B4-BE49-F238E27FC236}">
                <a16:creationId xmlns:a16="http://schemas.microsoft.com/office/drawing/2014/main" id="{709FC3A0-B8A7-DB0B-831F-0AEEFC2C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59" y="1284846"/>
            <a:ext cx="1001160" cy="1001160"/>
          </a:xfrm>
          <a:prstGeom prst="rect">
            <a:avLst/>
          </a:prstGeom>
        </p:spPr>
      </p:pic>
      <p:pic>
        <p:nvPicPr>
          <p:cNvPr id="57" name="Picture 56" descr="A cartoon of a robot&#10;&#10;Description automatically generated with medium confidence">
            <a:extLst>
              <a:ext uri="{FF2B5EF4-FFF2-40B4-BE49-F238E27FC236}">
                <a16:creationId xmlns:a16="http://schemas.microsoft.com/office/drawing/2014/main" id="{212F63C6-2470-EC67-CCC0-33F632676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559" y="2457171"/>
            <a:ext cx="888530" cy="888530"/>
          </a:xfrm>
          <a:prstGeom prst="rect">
            <a:avLst/>
          </a:prstGeom>
        </p:spPr>
      </p:pic>
      <p:pic>
        <p:nvPicPr>
          <p:cNvPr id="115" name="Picture 114" descr="A picture containing screenshot, graphics, circle, clipart&#10;&#10;Description automatically generated">
            <a:extLst>
              <a:ext uri="{FF2B5EF4-FFF2-40B4-BE49-F238E27FC236}">
                <a16:creationId xmlns:a16="http://schemas.microsoft.com/office/drawing/2014/main" id="{41665222-9110-6BD3-93EB-0ACF60A37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77" y="4546455"/>
            <a:ext cx="918207" cy="918207"/>
          </a:xfrm>
          <a:prstGeom prst="rect">
            <a:avLst/>
          </a:prstGeom>
        </p:spPr>
      </p:pic>
      <p:pic>
        <p:nvPicPr>
          <p:cNvPr id="117" name="Picture 116" descr="A blue square with a purple arrow&#10;&#10;Description automatically generated with low confidence">
            <a:extLst>
              <a:ext uri="{FF2B5EF4-FFF2-40B4-BE49-F238E27FC236}">
                <a16:creationId xmlns:a16="http://schemas.microsoft.com/office/drawing/2014/main" id="{F5FC13E0-3549-51AB-294B-62EC3D91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25" y="5750465"/>
            <a:ext cx="811338" cy="81133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8402C85-5DEA-AF70-C15B-E46877D1E7BF}"/>
              </a:ext>
            </a:extLst>
          </p:cNvPr>
          <p:cNvSpPr txBox="1"/>
          <p:nvPr/>
        </p:nvSpPr>
        <p:spPr>
          <a:xfrm>
            <a:off x="6844400" y="1493941"/>
            <a:ext cx="562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Autosuficiente</a:t>
            </a:r>
          </a:p>
          <a:p>
            <a:endParaRPr lang="es-ES" sz="3200" dirty="0"/>
          </a:p>
        </p:txBody>
      </p:sp>
      <p:pic>
        <p:nvPicPr>
          <p:cNvPr id="120" name="Picture 119" descr="A picture containing symbol, graphics, font, clipart&#10;&#10;Description automatically generated">
            <a:extLst>
              <a:ext uri="{FF2B5EF4-FFF2-40B4-BE49-F238E27FC236}">
                <a16:creationId xmlns:a16="http://schemas.microsoft.com/office/drawing/2014/main" id="{78288E24-6E5A-526E-33C6-89D178D91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25" y="3490482"/>
            <a:ext cx="918207" cy="9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16"/>
    </mc:Choice>
    <mc:Fallback xmlns="">
      <p:transition spd="slow" advTm="515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D99-BED2-D7E9-673A-75C453F0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Interfaz de Node-red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7A043-A9F2-2B20-64AA-62BCB65D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444"/>
            <a:ext cx="10600660" cy="50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D99-BED2-D7E9-673A-75C453F0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voltaje a lo largo varios días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06183-51FD-3D58-CB8A-7F74FC56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256" y="1453994"/>
            <a:ext cx="9748310" cy="5191355"/>
          </a:xfrm>
        </p:spPr>
      </p:pic>
    </p:spTree>
    <p:extLst>
      <p:ext uri="{BB962C8B-B14F-4D97-AF65-F5344CB8AC3E}">
        <p14:creationId xmlns:p14="http://schemas.microsoft.com/office/powerpoint/2010/main" val="3374852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127C-7256-479F-FCF0-15570AF3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pH a lo largo varios días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E1E9-DEFE-E18E-2AD4-ECED84E3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0392A-3817-953C-A576-1286655D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1252948"/>
            <a:ext cx="1032654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7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127C-7256-479F-FCF0-15570AF3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consumo a lo largo varios días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E1E9-DEFE-E18E-2AD4-ECED84E3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EBC44-60C5-B6CA-4865-2FB5BF41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389887"/>
            <a:ext cx="10307488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127C-7256-479F-FCF0-15570AF3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EC a lo largo varios días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E1E9-DEFE-E18E-2AD4-ECED84E3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5263B-421F-8A2D-91AE-E874B03D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456571"/>
            <a:ext cx="10307488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26E0-E09C-BD16-60E2-636B0432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Hidroponía</a:t>
            </a:r>
          </a:p>
        </p:txBody>
      </p:sp>
      <p:pic>
        <p:nvPicPr>
          <p:cNvPr id="10" name="Content Placeholder 9" descr="A picture containing plant, herb, vegetable, leaf">
            <a:extLst>
              <a:ext uri="{FF2B5EF4-FFF2-40B4-BE49-F238E27FC236}">
                <a16:creationId xmlns:a16="http://schemas.microsoft.com/office/drawing/2014/main" id="{31507F60-A1D1-FD10-BEC5-A92690CE4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7" y="-101600"/>
            <a:ext cx="7124700" cy="7124700"/>
          </a:xfrm>
          <a:ln w="571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E587A-CE9C-153B-6EDF-DA0CA96CCE5F}"/>
              </a:ext>
            </a:extLst>
          </p:cNvPr>
          <p:cNvSpPr txBox="1"/>
          <p:nvPr/>
        </p:nvSpPr>
        <p:spPr>
          <a:xfrm>
            <a:off x="488950" y="1943657"/>
            <a:ext cx="560705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200" dirty="0"/>
              <a:t>La hidroponía consiste en cultivar plantas sin utilizar suelo, utilizando una solución acuosa de nutrientes.</a:t>
            </a:r>
          </a:p>
        </p:txBody>
      </p:sp>
    </p:spTree>
    <p:extLst>
      <p:ext uri="{BB962C8B-B14F-4D97-AF65-F5344CB8AC3E}">
        <p14:creationId xmlns:p14="http://schemas.microsoft.com/office/powerpoint/2010/main" val="556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1"/>
    </mc:Choice>
    <mc:Fallback xmlns="">
      <p:transition spd="slow" advTm="316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886079-A495-9B28-1EA0-A32A377FC8C0}"/>
              </a:ext>
            </a:extLst>
          </p:cNvPr>
          <p:cNvGrpSpPr/>
          <p:nvPr/>
        </p:nvGrpSpPr>
        <p:grpSpPr>
          <a:xfrm>
            <a:off x="7264055" y="0"/>
            <a:ext cx="5402808" cy="6858000"/>
            <a:chOff x="6794205" y="0"/>
            <a:chExt cx="5397796" cy="6836608"/>
          </a:xfrm>
        </p:grpSpPr>
        <p:pic>
          <p:nvPicPr>
            <p:cNvPr id="12290" name="Picture 2" descr="Qué son los huertos hidropónicos: características y tipos | Renovables  Verdes">
              <a:extLst>
                <a:ext uri="{FF2B5EF4-FFF2-40B4-BE49-F238E27FC236}">
                  <a16:creationId xmlns:a16="http://schemas.microsoft.com/office/drawing/2014/main" id="{182F39E2-F6C6-A3ED-54CD-FAA98F1995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1"/>
            <a:stretch/>
          </p:blipFill>
          <p:spPr bwMode="auto">
            <a:xfrm>
              <a:off x="6794205" y="0"/>
              <a:ext cx="5397796" cy="4437339"/>
            </a:xfrm>
            <a:prstGeom prst="rect">
              <a:avLst/>
            </a:prstGeom>
            <a:noFill/>
            <a:ln w="57150"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85,515 imágenes de Cultivos hidroponicos - Imágenes, fotos y vectores de  stock | Shutterstock">
              <a:extLst>
                <a:ext uri="{FF2B5EF4-FFF2-40B4-BE49-F238E27FC236}">
                  <a16:creationId xmlns:a16="http://schemas.microsoft.com/office/drawing/2014/main" id="{AFE2A8D1-EC26-D580-DA2D-F76E869893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1" t="26815" b="7493"/>
            <a:stretch/>
          </p:blipFill>
          <p:spPr bwMode="auto">
            <a:xfrm>
              <a:off x="6794205" y="3429000"/>
              <a:ext cx="5397796" cy="3407608"/>
            </a:xfrm>
            <a:prstGeom prst="rect">
              <a:avLst/>
            </a:prstGeom>
            <a:noFill/>
            <a:ln w="57150"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2BCC62-1CAF-3405-D59E-978FC19F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36"/>
            <a:ext cx="10515600" cy="1325563"/>
          </a:xfrm>
        </p:spPr>
        <p:txBody>
          <a:bodyPr/>
          <a:lstStyle/>
          <a:p>
            <a:r>
              <a:rPr lang="es-ES" dirty="0"/>
              <a:t>Características de la hidroponía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D13-262B-537F-F5FC-72AF045F7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4" y="2751536"/>
            <a:ext cx="3072013" cy="10430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3000"/>
              </a:spcBef>
              <a:buNone/>
            </a:pPr>
            <a:r>
              <a:rPr lang="es-ES" sz="2400" dirty="0"/>
              <a:t>Utiliza hasta un </a:t>
            </a:r>
            <a:r>
              <a:rPr lang="es-ES" sz="2400" b="1" dirty="0"/>
              <a:t>90% menos agua </a:t>
            </a:r>
            <a:r>
              <a:rPr lang="es-ES" sz="2400" dirty="0"/>
              <a:t>que los métodos tradicionales.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387BB-C194-2F1B-BD16-ABA353A5F105}"/>
              </a:ext>
            </a:extLst>
          </p:cNvPr>
          <p:cNvSpPr/>
          <p:nvPr/>
        </p:nvSpPr>
        <p:spPr>
          <a:xfrm>
            <a:off x="3893675" y="2815868"/>
            <a:ext cx="281637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spcBef>
                <a:spcPts val="3000"/>
              </a:spcBef>
              <a:buNone/>
            </a:pPr>
            <a:r>
              <a:rPr lang="es-ES" sz="2400" b="1" dirty="0"/>
              <a:t>Mayor eficiencia </a:t>
            </a:r>
            <a:r>
              <a:rPr lang="es-ES" sz="2400" dirty="0"/>
              <a:t>en el uso de nutrientes.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71350-F091-F32F-C577-B5E8CB810FA8}"/>
              </a:ext>
            </a:extLst>
          </p:cNvPr>
          <p:cNvSpPr txBox="1"/>
          <p:nvPr/>
        </p:nvSpPr>
        <p:spPr>
          <a:xfrm>
            <a:off x="3893675" y="5529297"/>
            <a:ext cx="256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Se requiere un </a:t>
            </a:r>
            <a:r>
              <a:rPr lang="es-ES" sz="2400" b="1" dirty="0"/>
              <a:t>control preciso de condiciones.</a:t>
            </a:r>
          </a:p>
          <a:p>
            <a:pPr algn="ctr"/>
            <a:endParaRPr lang="es-E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364A7-BC4D-DB21-C8A9-1B45C546999F}"/>
              </a:ext>
            </a:extLst>
          </p:cNvPr>
          <p:cNvSpPr txBox="1"/>
          <p:nvPr/>
        </p:nvSpPr>
        <p:spPr>
          <a:xfrm>
            <a:off x="206186" y="5529297"/>
            <a:ext cx="3199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Mayor productividad </a:t>
            </a:r>
            <a:r>
              <a:rPr lang="es-ES" sz="2400" dirty="0"/>
              <a:t>en menos espacio y menos tiempo.</a:t>
            </a:r>
          </a:p>
          <a:p>
            <a:pPr algn="ctr"/>
            <a:endParaRPr lang="es-ES" sz="2400" dirty="0"/>
          </a:p>
        </p:txBody>
      </p:sp>
      <p:pic>
        <p:nvPicPr>
          <p:cNvPr id="17" name="Picture 16" descr="A picture containing clipart, animated cartoon, screenshot, cartoon&#10;&#10;Description automatically generated">
            <a:extLst>
              <a:ext uri="{FF2B5EF4-FFF2-40B4-BE49-F238E27FC236}">
                <a16:creationId xmlns:a16="http://schemas.microsoft.com/office/drawing/2014/main" id="{C5D403C7-0B3F-1C5E-3CC8-62E94991E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75" y="4175644"/>
            <a:ext cx="1353653" cy="1353653"/>
          </a:xfrm>
          <a:prstGeom prst="rect">
            <a:avLst/>
          </a:prstGeom>
        </p:spPr>
      </p:pic>
      <p:pic>
        <p:nvPicPr>
          <p:cNvPr id="19" name="Picture 18" descr="A picture containing graphics, graphic design, symbol, screenshot&#10;&#10;Description automatically generated">
            <a:extLst>
              <a:ext uri="{FF2B5EF4-FFF2-40B4-BE49-F238E27FC236}">
                <a16:creationId xmlns:a16="http://schemas.microsoft.com/office/drawing/2014/main" id="{85DE041F-540A-C7E2-781E-CC2FA2A2C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41" y="4236110"/>
            <a:ext cx="1232719" cy="1232719"/>
          </a:xfrm>
          <a:prstGeom prst="rect">
            <a:avLst/>
          </a:prstGeom>
        </p:spPr>
      </p:pic>
      <p:pic>
        <p:nvPicPr>
          <p:cNvPr id="21" name="Picture 20" descr="A picture containing graphics, circle, logo, clipart&#10;&#10;Description automatically generated">
            <a:extLst>
              <a:ext uri="{FF2B5EF4-FFF2-40B4-BE49-F238E27FC236}">
                <a16:creationId xmlns:a16="http://schemas.microsoft.com/office/drawing/2014/main" id="{FABFF256-0459-442C-647E-1D39262E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33" y="1259747"/>
            <a:ext cx="1406147" cy="1406147"/>
          </a:xfrm>
          <a:prstGeom prst="rect">
            <a:avLst/>
          </a:prstGeom>
        </p:spPr>
      </p:pic>
      <p:pic>
        <p:nvPicPr>
          <p:cNvPr id="23" name="Picture 22" descr="A picture containing graphics, clipart, circle, graphic design&#10;&#10;Description automatically generated">
            <a:extLst>
              <a:ext uri="{FF2B5EF4-FFF2-40B4-BE49-F238E27FC236}">
                <a16:creationId xmlns:a16="http://schemas.microsoft.com/office/drawing/2014/main" id="{59EDEFB0-CBE5-C49E-AE58-679471CD1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81" y="1206692"/>
            <a:ext cx="1681701" cy="168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95"/>
    </mc:Choice>
    <mc:Fallback xmlns="">
      <p:transition spd="slow" advTm="687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B7FF-38F4-EAA1-E298-D57122B9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Parámetros a controlar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5B29D2C0-E9DE-27B8-9D00-6E836EE2EB7E}"/>
              </a:ext>
            </a:extLst>
          </p:cNvPr>
          <p:cNvSpPr/>
          <p:nvPr/>
        </p:nvSpPr>
        <p:spPr>
          <a:xfrm>
            <a:off x="948052" y="1972019"/>
            <a:ext cx="2049773" cy="1903255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s-E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FF166-458F-EF9C-A278-BFA5E57C56FE}"/>
              </a:ext>
            </a:extLst>
          </p:cNvPr>
          <p:cNvSpPr/>
          <p:nvPr/>
        </p:nvSpPr>
        <p:spPr>
          <a:xfrm>
            <a:off x="743785" y="4325668"/>
            <a:ext cx="2370489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s-ES" sz="3200" dirty="0"/>
              <a:t>pH </a:t>
            </a:r>
          </a:p>
          <a:p>
            <a:pPr algn="ctr"/>
            <a:r>
              <a:rPr lang="es-ES" sz="3200" dirty="0"/>
              <a:t>(5.5 – 6.3) 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B1C6EB17-6AA0-E706-F3B3-FD6048BB5CCE}"/>
              </a:ext>
            </a:extLst>
          </p:cNvPr>
          <p:cNvSpPr/>
          <p:nvPr/>
        </p:nvSpPr>
        <p:spPr>
          <a:xfrm>
            <a:off x="3733377" y="1972019"/>
            <a:ext cx="2049773" cy="190325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Thermometer">
            <a:extLst>
              <a:ext uri="{FF2B5EF4-FFF2-40B4-BE49-F238E27FC236}">
                <a16:creationId xmlns:a16="http://schemas.microsoft.com/office/drawing/2014/main" id="{33499D36-474C-5901-6B40-524A13CD6CE7}"/>
              </a:ext>
            </a:extLst>
          </p:cNvPr>
          <p:cNvSpPr/>
          <p:nvPr/>
        </p:nvSpPr>
        <p:spPr>
          <a:xfrm>
            <a:off x="4165235" y="2377630"/>
            <a:ext cx="1186055" cy="11496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E7CAA-5005-2903-244C-EF9FC9F9B70E}"/>
              </a:ext>
            </a:extLst>
          </p:cNvPr>
          <p:cNvSpPr/>
          <p:nvPr/>
        </p:nvSpPr>
        <p:spPr>
          <a:xfrm>
            <a:off x="3529110" y="4325668"/>
            <a:ext cx="2370489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s-ES" sz="3200" dirty="0"/>
              <a:t>Temperatura </a:t>
            </a:r>
          </a:p>
          <a:p>
            <a:pPr algn="ctr"/>
            <a:r>
              <a:rPr lang="es-ES" sz="3200" dirty="0"/>
              <a:t>(18 – 22) ºC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85A13C30-21A8-E931-1C74-4AE0D50D198A}"/>
              </a:ext>
            </a:extLst>
          </p:cNvPr>
          <p:cNvSpPr/>
          <p:nvPr/>
        </p:nvSpPr>
        <p:spPr>
          <a:xfrm>
            <a:off x="6518702" y="1972019"/>
            <a:ext cx="2049773" cy="1903255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C1A7C-07BD-2107-5613-B6E71D04A340}"/>
              </a:ext>
            </a:extLst>
          </p:cNvPr>
          <p:cNvSpPr/>
          <p:nvPr/>
        </p:nvSpPr>
        <p:spPr>
          <a:xfrm>
            <a:off x="6314435" y="4280885"/>
            <a:ext cx="2631261" cy="132556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s-ES" sz="3200" dirty="0"/>
              <a:t>Electro</a:t>
            </a:r>
          </a:p>
          <a:p>
            <a:pPr algn="ctr"/>
            <a:r>
              <a:rPr lang="es-ES" sz="3200" dirty="0"/>
              <a:t>conductividad</a:t>
            </a:r>
          </a:p>
          <a:p>
            <a:pPr algn="ctr"/>
            <a:r>
              <a:rPr lang="es-ES" sz="3200" dirty="0"/>
              <a:t>(800 – 2000) µS/cm  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8786C8FF-9708-0707-EAEB-7EF7B513C686}"/>
              </a:ext>
            </a:extLst>
          </p:cNvPr>
          <p:cNvSpPr/>
          <p:nvPr/>
        </p:nvSpPr>
        <p:spPr>
          <a:xfrm>
            <a:off x="9304027" y="1972019"/>
            <a:ext cx="2049773" cy="1903255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angle 13" descr="Watering pot">
            <a:extLst>
              <a:ext uri="{FF2B5EF4-FFF2-40B4-BE49-F238E27FC236}">
                <a16:creationId xmlns:a16="http://schemas.microsoft.com/office/drawing/2014/main" id="{A6026376-B965-4502-BE1F-8725CD2B8D8A}"/>
              </a:ext>
            </a:extLst>
          </p:cNvPr>
          <p:cNvSpPr/>
          <p:nvPr/>
        </p:nvSpPr>
        <p:spPr>
          <a:xfrm>
            <a:off x="9753268" y="2377630"/>
            <a:ext cx="1230549" cy="12569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6156D3-6D69-5619-54D6-14CF58981969}"/>
              </a:ext>
            </a:extLst>
          </p:cNvPr>
          <p:cNvSpPr/>
          <p:nvPr/>
        </p:nvSpPr>
        <p:spPr>
          <a:xfrm>
            <a:off x="9099760" y="4325668"/>
            <a:ext cx="2754389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s-ES" sz="3200" dirty="0"/>
              <a:t>Frecuencia de riego</a:t>
            </a:r>
          </a:p>
        </p:txBody>
      </p:sp>
      <p:pic>
        <p:nvPicPr>
          <p:cNvPr id="9" name="Picture 8" descr="A white line drawing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DEBE902B-A559-C9BC-AEB8-956A4065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21" y="2178947"/>
            <a:ext cx="1348346" cy="1348346"/>
          </a:xfrm>
          <a:prstGeom prst="rect">
            <a:avLst/>
          </a:prstGeom>
        </p:spPr>
      </p:pic>
      <p:pic>
        <p:nvPicPr>
          <p:cNvPr id="12" name="Picture 11" descr="A white line drawing of a drop of water with a gauge and a speedometer&#10;&#10;Description automatically generated with low confidence">
            <a:extLst>
              <a:ext uri="{FF2B5EF4-FFF2-40B4-BE49-F238E27FC236}">
                <a16:creationId xmlns:a16="http://schemas.microsoft.com/office/drawing/2014/main" id="{9143DE3A-127B-4E6A-BCE9-3B91D5026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26" y="2348814"/>
            <a:ext cx="1149663" cy="11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37"/>
    </mc:Choice>
    <mc:Fallback xmlns="">
      <p:transition spd="slow" advTm="1177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1813-2658-9567-1B47-4104E8B4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Diseño del huerto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45084548"/>
                  </p:ext>
                </p:extLst>
              </p:nvPr>
            </p:nvGraphicFramePr>
            <p:xfrm>
              <a:off x="9583057" y="-101598"/>
              <a:ext cx="2147017" cy="68579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7017" cy="6857998"/>
                    </a:xfrm>
                    <a:prstGeom prst="rect">
                      <a:avLst/>
                    </a:prstGeom>
                  </am3d:spPr>
                  <am3d:camera>
                    <am3d:pos x="0" y="0" z="52282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9" d="1000000"/>
                    <am3d:preTrans dx="-13378579" dy="-16165012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2049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057" y="-101598"/>
                <a:ext cx="2147017" cy="685799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How To Build Your Own Hydroponic Tower Garden">
            <a:extLst>
              <a:ext uri="{FF2B5EF4-FFF2-40B4-BE49-F238E27FC236}">
                <a16:creationId xmlns:a16="http://schemas.microsoft.com/office/drawing/2014/main" id="{B54A0D1F-6AE5-46FA-857A-C9F868DB2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8083"/>
          <a:stretch/>
        </p:blipFill>
        <p:spPr bwMode="auto">
          <a:xfrm>
            <a:off x="649515" y="1177839"/>
            <a:ext cx="7420429" cy="51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CBA814-7160-4550-897C-7A0FD9762207}"/>
              </a:ext>
            </a:extLst>
          </p:cNvPr>
          <p:cNvSpPr/>
          <p:nvPr/>
        </p:nvSpPr>
        <p:spPr>
          <a:xfrm>
            <a:off x="7692571" y="3429000"/>
            <a:ext cx="1756229" cy="525194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1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6457"/>
    </mc:Choice>
    <mc:Fallback xmlns="">
      <p:transition advTm="76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1813-2658-9567-1B47-4104E8B4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Depósito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6410902"/>
                  </p:ext>
                </p:extLst>
              </p:nvPr>
            </p:nvGraphicFramePr>
            <p:xfrm>
              <a:off x="7968343" y="-1"/>
              <a:ext cx="4034971" cy="65656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34971" cy="6565673"/>
                    </a:xfrm>
                    <a:prstGeom prst="rect">
                      <a:avLst/>
                    </a:prstGeom>
                  </am3d:spPr>
                  <am3d:camera>
                    <am3d:pos x="47548" y="-7645777" z="52282090"/>
                    <am3d:up dx="0" dy="36000000" dz="0"/>
                    <am3d:lookAt x="47548" y="-7645777" z="0"/>
                    <am3d:perspective fov="1653276"/>
                  </am3d:camera>
                  <am3d:trans>
                    <am3d:meterPerModelUnit n="299" d="1000000"/>
                    <am3d:preTrans dx="-13426125" dy="-16165008" dz="10354217"/>
                    <am3d:scale>
                      <am3d:sx n="1000000" d="1000000"/>
                      <am3d:sy n="1000000" d="1000000"/>
                      <am3d:sz n="1000000" d="1000000"/>
                    </am3d:scale>
                    <am3d:rot ax="5346673" ay="-1"/>
                    <am3d:postTrans dx="47548" dy="-7645776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531FBA2-9E5C-86BE-E335-FB0270F19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8343" y="-1"/>
                <a:ext cx="4034971" cy="656567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outdoor, sky, winter, lake&#10;&#10;Description automatically generated">
            <a:extLst>
              <a:ext uri="{FF2B5EF4-FFF2-40B4-BE49-F238E27FC236}">
                <a16:creationId xmlns:a16="http://schemas.microsoft.com/office/drawing/2014/main" id="{E25576CE-F67F-E89F-2DB2-B921D10617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33889" r="16420" b="24815"/>
          <a:stretch/>
        </p:blipFill>
        <p:spPr>
          <a:xfrm>
            <a:off x="1450341" y="1704976"/>
            <a:ext cx="5589087" cy="46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015">
        <p159:morph option="byObject"/>
      </p:transition>
    </mc:Choice>
    <mc:Fallback xmlns="">
      <p:transition spd="slow" advTm="2601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1813-2658-9567-1B47-4104E8B4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Sistema de bombeo</a:t>
            </a:r>
          </a:p>
        </p:txBody>
      </p:sp>
      <p:pic>
        <p:nvPicPr>
          <p:cNvPr id="6" name="Picture 5" descr="A picture containing sky, cloud, outdoor, building&#10;&#10;Description automatically generated">
            <a:extLst>
              <a:ext uri="{FF2B5EF4-FFF2-40B4-BE49-F238E27FC236}">
                <a16:creationId xmlns:a16="http://schemas.microsoft.com/office/drawing/2014/main" id="{93D88C92-5031-1BB2-62FB-377D3B64B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/>
          <a:stretch/>
        </p:blipFill>
        <p:spPr>
          <a:xfrm>
            <a:off x="6096000" y="1183733"/>
            <a:ext cx="5810250" cy="4966242"/>
          </a:xfrm>
          <a:prstGeom prst="rect">
            <a:avLst/>
          </a:prstGeom>
        </p:spPr>
      </p:pic>
      <p:pic>
        <p:nvPicPr>
          <p:cNvPr id="4098" name="Picture 2" descr="Bomba Sumergible para Acuario, Bomba Sumergible multicalibre Novel DC12V  sin Ruido para Agua Dulce : Amazon.es: Bricolaje y herramientas">
            <a:extLst>
              <a:ext uri="{FF2B5EF4-FFF2-40B4-BE49-F238E27FC236}">
                <a16:creationId xmlns:a16="http://schemas.microsoft.com/office/drawing/2014/main" id="{D12549A5-D7A5-26E8-760F-6C1A5D07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325563"/>
            <a:ext cx="4173361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585488-4697-0C86-0BE9-BBA566835175}"/>
              </a:ext>
            </a:extLst>
          </p:cNvPr>
          <p:cNvSpPr txBox="1"/>
          <p:nvPr/>
        </p:nvSpPr>
        <p:spPr>
          <a:xfrm>
            <a:off x="962730" y="5532437"/>
            <a:ext cx="445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Bomba de agua sumergible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140A9CA3-83B5-9486-8C1A-9CDF78A7CEB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50712200"/>
                  </p:ext>
                </p:extLst>
              </p:nvPr>
            </p:nvGraphicFramePr>
            <p:xfrm>
              <a:off x="12192000" y="146163"/>
              <a:ext cx="4034971" cy="656567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34971" cy="6565673"/>
                    </a:xfrm>
                    <a:prstGeom prst="rect">
                      <a:avLst/>
                    </a:prstGeom>
                  </am3d:spPr>
                  <am3d:camera>
                    <am3d:pos x="47548" y="-7645777" z="52282090"/>
                    <am3d:up dx="0" dy="36000000" dz="0"/>
                    <am3d:lookAt x="47548" y="-7645777" z="0"/>
                    <am3d:perspective fov="1653276"/>
                  </am3d:camera>
                  <am3d:trans>
                    <am3d:meterPerModelUnit n="299" d="1000000"/>
                    <am3d:preTrans dx="-13426125" dy="-16165008" dz="10354217"/>
                    <am3d:scale>
                      <am3d:sx n="1000000" d="1000000"/>
                      <am3d:sy n="1000000" d="1000000"/>
                      <am3d:sz n="1000000" d="1000000"/>
                    </am3d:scale>
                    <am3d:rot ax="5346673" ay="-1"/>
                    <am3d:postTrans dx="47548" dy="-7645776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140A9CA3-83B5-9486-8C1A-9CDF78A7CE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2000" y="146163"/>
                <a:ext cx="4034971" cy="65656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26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503">
        <p159:morph option="byObject"/>
      </p:transition>
    </mc:Choice>
    <mc:Fallback xmlns="">
      <p:transition spd="slow" advTm="20503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817D744CFB4C42BA0FF2F58AEC740C" ma:contentTypeVersion="3" ma:contentTypeDescription="Crear nuevo documento." ma:contentTypeScope="" ma:versionID="8c9d5f05a11ac431202d65e3991df0f1">
  <xsd:schema xmlns:xsd="http://www.w3.org/2001/XMLSchema" xmlns:xs="http://www.w3.org/2001/XMLSchema" xmlns:p="http://schemas.microsoft.com/office/2006/metadata/properties" xmlns:ns3="c40228b0-0a34-4e8e-b518-89e8f13f072f" targetNamespace="http://schemas.microsoft.com/office/2006/metadata/properties" ma:root="true" ma:fieldsID="b467bfcb845d6668af7a6f8d2dbc7731" ns3:_="">
    <xsd:import namespace="c40228b0-0a34-4e8e-b518-89e8f13f07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228b0-0a34-4e8e-b518-89e8f13f07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0228b0-0a34-4e8e-b518-89e8f13f072f" xsi:nil="true"/>
  </documentManagement>
</p:properties>
</file>

<file path=customXml/itemProps1.xml><?xml version="1.0" encoding="utf-8"?>
<ds:datastoreItem xmlns:ds="http://schemas.openxmlformats.org/officeDocument/2006/customXml" ds:itemID="{62E432A8-46D7-44CB-A360-EDE21655B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4FDE23-98D6-42B2-B4E5-A692E4859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0228b0-0a34-4e8e-b518-89e8f13f07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CBFD0-26E9-4B18-8419-7902A215896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40228b0-0a34-4e8e-b518-89e8f13f072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15709</TotalTime>
  <Words>1348</Words>
  <Application>Microsoft Office PowerPoint</Application>
  <PresentationFormat>Widescreen</PresentationFormat>
  <Paragraphs>197</Paragraphs>
  <Slides>34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Fira Sans Extra Condensed Medium</vt:lpstr>
      <vt:lpstr>Office Theme</vt:lpstr>
      <vt:lpstr>PowerPoint Presentation</vt:lpstr>
      <vt:lpstr>Desarrollo de un sistema de cultivo hidropónico vertical automatizado y remoto</vt:lpstr>
      <vt:lpstr>Objetivos del proyecto</vt:lpstr>
      <vt:lpstr>Hidroponía</vt:lpstr>
      <vt:lpstr>Características de la hidroponía</vt:lpstr>
      <vt:lpstr>Parámetros a controlar</vt:lpstr>
      <vt:lpstr>Diseño del huerto</vt:lpstr>
      <vt:lpstr>Depósito</vt:lpstr>
      <vt:lpstr>Sistema de bombeo</vt:lpstr>
      <vt:lpstr>Depósitos de control</vt:lpstr>
      <vt:lpstr>Sensorización</vt:lpstr>
      <vt:lpstr>Actuadores</vt:lpstr>
      <vt:lpstr>Electrónica de control</vt:lpstr>
      <vt:lpstr>Control del EC y pH</vt:lpstr>
      <vt:lpstr>Control del EC y pH</vt:lpstr>
      <vt:lpstr>Control de la temperatura</vt:lpstr>
      <vt:lpstr>Software de control</vt:lpstr>
      <vt:lpstr>Red de comunicaciones</vt:lpstr>
      <vt:lpstr>Panel de control - Overview</vt:lpstr>
      <vt:lpstr>Panel de control - CAM</vt:lpstr>
      <vt:lpstr>Panel de control – Consumption</vt:lpstr>
      <vt:lpstr>Panel de control – Remote control</vt:lpstr>
      <vt:lpstr>Panel de control - Reports</vt:lpstr>
      <vt:lpstr>Abastecimiento con energía fotovoltaica</vt:lpstr>
      <vt:lpstr>Simulaciones de rendimiento</vt:lpstr>
      <vt:lpstr>Resultados</vt:lpstr>
      <vt:lpstr>Propuestas de mejora</vt:lpstr>
      <vt:lpstr>Conclusiones</vt:lpstr>
      <vt:lpstr>Objetivos cumplidos</vt:lpstr>
      <vt:lpstr>Interfaz de Node-red</vt:lpstr>
      <vt:lpstr>Evolución del voltaje a lo largo varios días</vt:lpstr>
      <vt:lpstr>Evolución del pH a lo largo varios días</vt:lpstr>
      <vt:lpstr>Evolución del consumo a lo largo varios días</vt:lpstr>
      <vt:lpstr>Evolución del EC a lo largo varios días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y construcción de un huerto hidropónico automatizado y remoto</dc:title>
  <dc:creator>DAVID REDONDO QUINTERO</dc:creator>
  <cp:lastModifiedBy>DAVID REDONDO QUINTERO</cp:lastModifiedBy>
  <cp:revision>22</cp:revision>
  <dcterms:created xsi:type="dcterms:W3CDTF">2023-06-11T21:37:08Z</dcterms:created>
  <dcterms:modified xsi:type="dcterms:W3CDTF">2023-07-12T08:57:04Z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0x01010056817D744CFB4C42BA0FF2F58AEC740C</vt:lpwstr>
  </property>
</Properties>
</file>